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25"/>
  </p:notesMasterIdLst>
  <p:sldIdLst>
    <p:sldId id="256" r:id="rId3"/>
    <p:sldId id="262" r:id="rId4"/>
    <p:sldId id="264" r:id="rId5"/>
    <p:sldId id="272" r:id="rId6"/>
    <p:sldId id="276" r:id="rId7"/>
    <p:sldId id="277" r:id="rId8"/>
    <p:sldId id="257" r:id="rId9"/>
    <p:sldId id="268" r:id="rId10"/>
    <p:sldId id="270" r:id="rId11"/>
    <p:sldId id="261" r:id="rId12"/>
    <p:sldId id="282" r:id="rId13"/>
    <p:sldId id="265" r:id="rId14"/>
    <p:sldId id="284" r:id="rId15"/>
    <p:sldId id="274" r:id="rId16"/>
    <p:sldId id="280" r:id="rId17"/>
    <p:sldId id="266" r:id="rId18"/>
    <p:sldId id="278" r:id="rId19"/>
    <p:sldId id="279" r:id="rId20"/>
    <p:sldId id="267" r:id="rId21"/>
    <p:sldId id="286" r:id="rId22"/>
    <p:sldId id="285" r:id="rId23"/>
    <p:sldId id="263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5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D7ACB62-B388-4BED-B284-CEB5785549B4}" type="doc">
      <dgm:prSet loTypeId="urn:microsoft.com/office/officeart/2005/8/layout/hProcess9" loCatId="process" qsTypeId="urn:microsoft.com/office/officeart/2005/8/quickstyle/simple5" qsCatId="simple" csTypeId="urn:microsoft.com/office/officeart/2005/8/colors/colorful5" csCatId="colorful" phldr="1"/>
      <dgm:spPr/>
    </dgm:pt>
    <dgm:pt modelId="{BCE335CA-D9EC-4B79-9987-C44F0E22FCAF}">
      <dgm:prSet phldrT="[Text]"/>
      <dgm:spPr/>
      <dgm:t>
        <a:bodyPr/>
        <a:lstStyle/>
        <a:p>
          <a:r>
            <a:rPr lang="en-US" dirty="0"/>
            <a:t>Session </a:t>
          </a:r>
          <a:r>
            <a:rPr lang="en-US" dirty="0" smtClean="0"/>
            <a:t>2</a:t>
          </a:r>
        </a:p>
        <a:p>
          <a:r>
            <a:rPr lang="en-US" dirty="0" smtClean="0"/>
            <a:t>How to Read Standards</a:t>
          </a:r>
        </a:p>
        <a:p>
          <a:r>
            <a:rPr lang="en-US" dirty="0" smtClean="0"/>
            <a:t>Unpacking ½ of the subject area</a:t>
          </a:r>
        </a:p>
        <a:p>
          <a:r>
            <a:rPr lang="en-US" dirty="0" smtClean="0"/>
            <a:t>My role as a teacher leader</a:t>
          </a:r>
          <a:endParaRPr lang="en-US" dirty="0"/>
        </a:p>
      </dgm:t>
    </dgm:pt>
    <dgm:pt modelId="{5C93F370-AE5C-4A5C-B697-6EB7D28C8EAB}" type="parTrans" cxnId="{311F0C26-5271-427B-B1D9-97AF52BC8CEA}">
      <dgm:prSet/>
      <dgm:spPr/>
      <dgm:t>
        <a:bodyPr/>
        <a:lstStyle/>
        <a:p>
          <a:endParaRPr lang="en-US"/>
        </a:p>
      </dgm:t>
    </dgm:pt>
    <dgm:pt modelId="{C9D95AF8-DCCE-4639-BA83-D76BE9811363}" type="sibTrans" cxnId="{311F0C26-5271-427B-B1D9-97AF52BC8CEA}">
      <dgm:prSet/>
      <dgm:spPr/>
      <dgm:t>
        <a:bodyPr/>
        <a:lstStyle/>
        <a:p>
          <a:endParaRPr lang="en-US"/>
        </a:p>
      </dgm:t>
    </dgm:pt>
    <dgm:pt modelId="{C61390A3-CD05-4D6E-A672-541F9C8D43AE}">
      <dgm:prSet phldrT="[Text]"/>
      <dgm:spPr/>
      <dgm:t>
        <a:bodyPr/>
        <a:lstStyle/>
        <a:p>
          <a:r>
            <a:rPr lang="en-US" b="1" dirty="0">
              <a:solidFill>
                <a:schemeClr val="tx1"/>
              </a:solidFill>
            </a:rPr>
            <a:t>Session </a:t>
          </a:r>
          <a:r>
            <a:rPr lang="en-US" b="1" dirty="0" smtClean="0">
              <a:solidFill>
                <a:schemeClr val="tx1"/>
              </a:solidFill>
            </a:rPr>
            <a:t>3</a:t>
          </a:r>
        </a:p>
        <a:p>
          <a:r>
            <a:rPr lang="en-US" b="1" dirty="0" smtClean="0">
              <a:solidFill>
                <a:schemeClr val="tx1"/>
              </a:solidFill>
            </a:rPr>
            <a:t>Reflecting on Unpacking</a:t>
          </a:r>
        </a:p>
        <a:p>
          <a:r>
            <a:rPr lang="en-US" b="1" dirty="0" smtClean="0">
              <a:solidFill>
                <a:schemeClr val="tx1"/>
              </a:solidFill>
            </a:rPr>
            <a:t>Unpacking the remainder of my subject area</a:t>
          </a:r>
        </a:p>
        <a:p>
          <a:r>
            <a:rPr lang="en-US" b="1" dirty="0" smtClean="0">
              <a:solidFill>
                <a:schemeClr val="tx1"/>
              </a:solidFill>
            </a:rPr>
            <a:t>Sharing Information with my school</a:t>
          </a:r>
          <a:endParaRPr lang="en-US" b="1" dirty="0">
            <a:solidFill>
              <a:schemeClr val="tx1"/>
            </a:solidFill>
          </a:endParaRPr>
        </a:p>
      </dgm:t>
    </dgm:pt>
    <dgm:pt modelId="{7DEF60C5-311F-463B-B519-81DE3A8A065A}" type="parTrans" cxnId="{C67CDD3E-2B92-4114-9C60-4F86FA8F207B}">
      <dgm:prSet/>
      <dgm:spPr/>
      <dgm:t>
        <a:bodyPr/>
        <a:lstStyle/>
        <a:p>
          <a:endParaRPr lang="en-US"/>
        </a:p>
      </dgm:t>
    </dgm:pt>
    <dgm:pt modelId="{E336B2AF-BA01-482E-ADC4-83FE6072790B}" type="sibTrans" cxnId="{C67CDD3E-2B92-4114-9C60-4F86FA8F207B}">
      <dgm:prSet/>
      <dgm:spPr/>
      <dgm:t>
        <a:bodyPr/>
        <a:lstStyle/>
        <a:p>
          <a:endParaRPr lang="en-US"/>
        </a:p>
      </dgm:t>
    </dgm:pt>
    <dgm:pt modelId="{D5C10FF9-A88A-4D91-AAC9-0164B302BC2B}">
      <dgm:prSet phldrT="[Text]"/>
      <dgm:spPr/>
      <dgm:t>
        <a:bodyPr/>
        <a:lstStyle/>
        <a:p>
          <a:r>
            <a:rPr lang="en-US" dirty="0"/>
            <a:t>Session </a:t>
          </a:r>
          <a:r>
            <a:rPr lang="en-US" dirty="0" smtClean="0"/>
            <a:t>4</a:t>
          </a:r>
        </a:p>
        <a:p>
          <a:r>
            <a:rPr lang="en-US" dirty="0" smtClean="0"/>
            <a:t>Pacing the new curriculum</a:t>
          </a:r>
        </a:p>
        <a:p>
          <a:r>
            <a:rPr lang="en-US" dirty="0" smtClean="0"/>
            <a:t>Identifying connections to your CIA Plans</a:t>
          </a:r>
          <a:endParaRPr lang="en-US" dirty="0"/>
        </a:p>
      </dgm:t>
    </dgm:pt>
    <dgm:pt modelId="{DFCB3D99-B330-48C0-8194-56F7493936D3}" type="parTrans" cxnId="{6C118F1F-66B3-449B-8D6C-AEF5870FE3E2}">
      <dgm:prSet/>
      <dgm:spPr/>
      <dgm:t>
        <a:bodyPr/>
        <a:lstStyle/>
        <a:p>
          <a:endParaRPr lang="en-US"/>
        </a:p>
      </dgm:t>
    </dgm:pt>
    <dgm:pt modelId="{309C9A57-912A-40B1-90BB-4CA1344E2073}" type="sibTrans" cxnId="{6C118F1F-66B3-449B-8D6C-AEF5870FE3E2}">
      <dgm:prSet/>
      <dgm:spPr/>
      <dgm:t>
        <a:bodyPr/>
        <a:lstStyle/>
        <a:p>
          <a:endParaRPr lang="en-US"/>
        </a:p>
      </dgm:t>
    </dgm:pt>
    <dgm:pt modelId="{B4C02618-0CCC-4574-AEB9-F1DEB152F180}">
      <dgm:prSet phldrT="[Text]" custT="1"/>
      <dgm:spPr/>
      <dgm:t>
        <a:bodyPr/>
        <a:lstStyle/>
        <a:p>
          <a:r>
            <a:rPr lang="en-US" sz="900" dirty="0"/>
            <a:t>Session </a:t>
          </a:r>
          <a:r>
            <a:rPr lang="en-US" sz="900" dirty="0" smtClean="0"/>
            <a:t>1</a:t>
          </a:r>
        </a:p>
        <a:p>
          <a:r>
            <a:rPr lang="en-US" sz="900" dirty="0" smtClean="0"/>
            <a:t>English as a Second Language (ESL)</a:t>
          </a:r>
        </a:p>
        <a:p>
          <a:endParaRPr lang="en-US" sz="900" dirty="0" smtClean="0"/>
        </a:p>
        <a:p>
          <a:r>
            <a:rPr lang="en-US" sz="900" dirty="0" smtClean="0"/>
            <a:t>Information and Technology Essential Standards (IT)</a:t>
          </a:r>
        </a:p>
        <a:p>
          <a:endParaRPr lang="en-US" sz="900" dirty="0" smtClean="0"/>
        </a:p>
        <a:p>
          <a:r>
            <a:rPr lang="en-US" sz="900" dirty="0" smtClean="0"/>
            <a:t>Utilizing the Technology Standards (PPT)</a:t>
          </a:r>
          <a:endParaRPr lang="en-US" sz="900" dirty="0"/>
        </a:p>
      </dgm:t>
    </dgm:pt>
    <dgm:pt modelId="{7493D44D-A40B-4375-91FF-A1DB5AEAEE13}" type="parTrans" cxnId="{CE5A0FB7-28D2-4521-BF4B-683F7699702E}">
      <dgm:prSet/>
      <dgm:spPr/>
      <dgm:t>
        <a:bodyPr/>
        <a:lstStyle/>
        <a:p>
          <a:endParaRPr lang="en-US"/>
        </a:p>
      </dgm:t>
    </dgm:pt>
    <dgm:pt modelId="{2850C38F-DF08-4F64-A765-26A4ED556C14}" type="sibTrans" cxnId="{CE5A0FB7-28D2-4521-BF4B-683F7699702E}">
      <dgm:prSet/>
      <dgm:spPr/>
      <dgm:t>
        <a:bodyPr/>
        <a:lstStyle/>
        <a:p>
          <a:endParaRPr lang="en-US"/>
        </a:p>
      </dgm:t>
    </dgm:pt>
    <dgm:pt modelId="{A4A9D1BE-A9E6-4705-AE97-60AEC6226ED9}" type="pres">
      <dgm:prSet presAssocID="{2D7ACB62-B388-4BED-B284-CEB5785549B4}" presName="CompostProcess" presStyleCnt="0">
        <dgm:presLayoutVars>
          <dgm:dir/>
          <dgm:resizeHandles val="exact"/>
        </dgm:presLayoutVars>
      </dgm:prSet>
      <dgm:spPr/>
    </dgm:pt>
    <dgm:pt modelId="{F192D733-78CF-4C58-8D69-BAF4B953F4BA}" type="pres">
      <dgm:prSet presAssocID="{2D7ACB62-B388-4BED-B284-CEB5785549B4}" presName="arrow" presStyleLbl="bgShp" presStyleIdx="0" presStyleCnt="1"/>
      <dgm:spPr/>
    </dgm:pt>
    <dgm:pt modelId="{1F573364-64DA-41D6-BEFD-61F9E06A4EDD}" type="pres">
      <dgm:prSet presAssocID="{2D7ACB62-B388-4BED-B284-CEB5785549B4}" presName="linearProcess" presStyleCnt="0"/>
      <dgm:spPr/>
    </dgm:pt>
    <dgm:pt modelId="{7A997B94-443D-450D-9894-A848B7C8A6AF}" type="pres">
      <dgm:prSet presAssocID="{B4C02618-0CCC-4574-AEB9-F1DEB152F180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ADEF45-18A1-4D8E-BE30-149301C2520F}" type="pres">
      <dgm:prSet presAssocID="{2850C38F-DF08-4F64-A765-26A4ED556C14}" presName="sibTrans" presStyleCnt="0"/>
      <dgm:spPr/>
    </dgm:pt>
    <dgm:pt modelId="{FDFA2940-F281-4A5D-A5A0-E8F56EFE56D1}" type="pres">
      <dgm:prSet presAssocID="{BCE335CA-D9EC-4B79-9987-C44F0E22FCAF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6BFC0DC-59D4-4444-A5E3-D4AA0086ED35}" type="pres">
      <dgm:prSet presAssocID="{C9D95AF8-DCCE-4639-BA83-D76BE9811363}" presName="sibTrans" presStyleCnt="0"/>
      <dgm:spPr/>
    </dgm:pt>
    <dgm:pt modelId="{9567DD76-513D-4294-A207-C4E7660B24D8}" type="pres">
      <dgm:prSet presAssocID="{C61390A3-CD05-4D6E-A672-541F9C8D43AE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0DA1AF9-C963-4888-BC38-994FCEAA22E2}" type="pres">
      <dgm:prSet presAssocID="{E336B2AF-BA01-482E-ADC4-83FE6072790B}" presName="sibTrans" presStyleCnt="0"/>
      <dgm:spPr/>
    </dgm:pt>
    <dgm:pt modelId="{8859FCE6-7C68-4415-90C7-1AF4E878EAE0}" type="pres">
      <dgm:prSet presAssocID="{D5C10FF9-A88A-4D91-AAC9-0164B302BC2B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EBBB735-BF5E-47E2-844E-447EA4419BBC}" type="presOf" srcId="{C61390A3-CD05-4D6E-A672-541F9C8D43AE}" destId="{9567DD76-513D-4294-A207-C4E7660B24D8}" srcOrd="0" destOrd="0" presId="urn:microsoft.com/office/officeart/2005/8/layout/hProcess9"/>
    <dgm:cxn modelId="{6C118F1F-66B3-449B-8D6C-AEF5870FE3E2}" srcId="{2D7ACB62-B388-4BED-B284-CEB5785549B4}" destId="{D5C10FF9-A88A-4D91-AAC9-0164B302BC2B}" srcOrd="3" destOrd="0" parTransId="{DFCB3D99-B330-48C0-8194-56F7493936D3}" sibTransId="{309C9A57-912A-40B1-90BB-4CA1344E2073}"/>
    <dgm:cxn modelId="{C67CDD3E-2B92-4114-9C60-4F86FA8F207B}" srcId="{2D7ACB62-B388-4BED-B284-CEB5785549B4}" destId="{C61390A3-CD05-4D6E-A672-541F9C8D43AE}" srcOrd="2" destOrd="0" parTransId="{7DEF60C5-311F-463B-B519-81DE3A8A065A}" sibTransId="{E336B2AF-BA01-482E-ADC4-83FE6072790B}"/>
    <dgm:cxn modelId="{AB3A9CE0-3B6F-4EB8-A475-C0CA4AB952D9}" type="presOf" srcId="{2D7ACB62-B388-4BED-B284-CEB5785549B4}" destId="{A4A9D1BE-A9E6-4705-AE97-60AEC6226ED9}" srcOrd="0" destOrd="0" presId="urn:microsoft.com/office/officeart/2005/8/layout/hProcess9"/>
    <dgm:cxn modelId="{BE3A4C02-48F2-49F9-9AEC-793CCA819742}" type="presOf" srcId="{D5C10FF9-A88A-4D91-AAC9-0164B302BC2B}" destId="{8859FCE6-7C68-4415-90C7-1AF4E878EAE0}" srcOrd="0" destOrd="0" presId="urn:microsoft.com/office/officeart/2005/8/layout/hProcess9"/>
    <dgm:cxn modelId="{311F0C26-5271-427B-B1D9-97AF52BC8CEA}" srcId="{2D7ACB62-B388-4BED-B284-CEB5785549B4}" destId="{BCE335CA-D9EC-4B79-9987-C44F0E22FCAF}" srcOrd="1" destOrd="0" parTransId="{5C93F370-AE5C-4A5C-B697-6EB7D28C8EAB}" sibTransId="{C9D95AF8-DCCE-4639-BA83-D76BE9811363}"/>
    <dgm:cxn modelId="{FB8C82DA-E6D4-4898-AE46-6AA134C32045}" type="presOf" srcId="{B4C02618-0CCC-4574-AEB9-F1DEB152F180}" destId="{7A997B94-443D-450D-9894-A848B7C8A6AF}" srcOrd="0" destOrd="0" presId="urn:microsoft.com/office/officeart/2005/8/layout/hProcess9"/>
    <dgm:cxn modelId="{F2A166F2-8919-43E3-B188-A46DFB3A2BE6}" type="presOf" srcId="{BCE335CA-D9EC-4B79-9987-C44F0E22FCAF}" destId="{FDFA2940-F281-4A5D-A5A0-E8F56EFE56D1}" srcOrd="0" destOrd="0" presId="urn:microsoft.com/office/officeart/2005/8/layout/hProcess9"/>
    <dgm:cxn modelId="{CE5A0FB7-28D2-4521-BF4B-683F7699702E}" srcId="{2D7ACB62-B388-4BED-B284-CEB5785549B4}" destId="{B4C02618-0CCC-4574-AEB9-F1DEB152F180}" srcOrd="0" destOrd="0" parTransId="{7493D44D-A40B-4375-91FF-A1DB5AEAEE13}" sibTransId="{2850C38F-DF08-4F64-A765-26A4ED556C14}"/>
    <dgm:cxn modelId="{51B055FF-8906-48D6-A8FB-2B88EC3107BF}" type="presParOf" srcId="{A4A9D1BE-A9E6-4705-AE97-60AEC6226ED9}" destId="{F192D733-78CF-4C58-8D69-BAF4B953F4BA}" srcOrd="0" destOrd="0" presId="urn:microsoft.com/office/officeart/2005/8/layout/hProcess9"/>
    <dgm:cxn modelId="{858D0808-9EA9-4443-8DFC-0BCE3E865B07}" type="presParOf" srcId="{A4A9D1BE-A9E6-4705-AE97-60AEC6226ED9}" destId="{1F573364-64DA-41D6-BEFD-61F9E06A4EDD}" srcOrd="1" destOrd="0" presId="urn:microsoft.com/office/officeart/2005/8/layout/hProcess9"/>
    <dgm:cxn modelId="{EC4B9C45-EAD8-4702-862B-1AB7DFF59C31}" type="presParOf" srcId="{1F573364-64DA-41D6-BEFD-61F9E06A4EDD}" destId="{7A997B94-443D-450D-9894-A848B7C8A6AF}" srcOrd="0" destOrd="0" presId="urn:microsoft.com/office/officeart/2005/8/layout/hProcess9"/>
    <dgm:cxn modelId="{ABD93327-596E-42CB-B5CE-DD6C776DD849}" type="presParOf" srcId="{1F573364-64DA-41D6-BEFD-61F9E06A4EDD}" destId="{05ADEF45-18A1-4D8E-BE30-149301C2520F}" srcOrd="1" destOrd="0" presId="urn:microsoft.com/office/officeart/2005/8/layout/hProcess9"/>
    <dgm:cxn modelId="{076F51E6-0C96-4421-80CE-872C2110998E}" type="presParOf" srcId="{1F573364-64DA-41D6-BEFD-61F9E06A4EDD}" destId="{FDFA2940-F281-4A5D-A5A0-E8F56EFE56D1}" srcOrd="2" destOrd="0" presId="urn:microsoft.com/office/officeart/2005/8/layout/hProcess9"/>
    <dgm:cxn modelId="{2DB9470B-B042-4CD2-BFDA-AE4732085159}" type="presParOf" srcId="{1F573364-64DA-41D6-BEFD-61F9E06A4EDD}" destId="{16BFC0DC-59D4-4444-A5E3-D4AA0086ED35}" srcOrd="3" destOrd="0" presId="urn:microsoft.com/office/officeart/2005/8/layout/hProcess9"/>
    <dgm:cxn modelId="{0F3E1A15-3602-444B-A6E9-76B43594E875}" type="presParOf" srcId="{1F573364-64DA-41D6-BEFD-61F9E06A4EDD}" destId="{9567DD76-513D-4294-A207-C4E7660B24D8}" srcOrd="4" destOrd="0" presId="urn:microsoft.com/office/officeart/2005/8/layout/hProcess9"/>
    <dgm:cxn modelId="{4A4AD301-8C40-40C3-A850-D66580F73EFF}" type="presParOf" srcId="{1F573364-64DA-41D6-BEFD-61F9E06A4EDD}" destId="{F0DA1AF9-C963-4888-BC38-994FCEAA22E2}" srcOrd="5" destOrd="0" presId="urn:microsoft.com/office/officeart/2005/8/layout/hProcess9"/>
    <dgm:cxn modelId="{181012BF-3ECD-461A-BFAB-0FB6EE89741C}" type="presParOf" srcId="{1F573364-64DA-41D6-BEFD-61F9E06A4EDD}" destId="{8859FCE6-7C68-4415-90C7-1AF4E878EAE0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192D733-78CF-4C58-8D69-BAF4B953F4BA}">
      <dsp:nvSpPr>
        <dsp:cNvPr id="0" name=""/>
        <dsp:cNvSpPr/>
      </dsp:nvSpPr>
      <dsp:spPr>
        <a:xfrm>
          <a:off x="617219" y="0"/>
          <a:ext cx="6995160" cy="5257800"/>
        </a:xfrm>
        <a:prstGeom prst="rightArrow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A997B94-443D-450D-9894-A848B7C8A6AF}">
      <dsp:nvSpPr>
        <dsp:cNvPr id="0" name=""/>
        <dsp:cNvSpPr/>
      </dsp:nvSpPr>
      <dsp:spPr>
        <a:xfrm>
          <a:off x="4118" y="1577340"/>
          <a:ext cx="1981051" cy="210312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/>
            <a:t>Session </a:t>
          </a:r>
          <a:r>
            <a:rPr lang="en-US" sz="900" kern="1200" dirty="0" smtClean="0"/>
            <a:t>1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English as a Second Language (ESL)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 dirty="0" smtClean="0"/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Information and Technology Essential Standards (IT)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 dirty="0" smtClean="0"/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Utilizing the Technology Standards (PPT)</a:t>
          </a:r>
          <a:endParaRPr lang="en-US" sz="900" kern="1200" dirty="0"/>
        </a:p>
      </dsp:txBody>
      <dsp:txXfrm>
        <a:off x="4118" y="1577340"/>
        <a:ext cx="1981051" cy="2103120"/>
      </dsp:txXfrm>
    </dsp:sp>
    <dsp:sp modelId="{FDFA2940-F281-4A5D-A5A0-E8F56EFE56D1}">
      <dsp:nvSpPr>
        <dsp:cNvPr id="0" name=""/>
        <dsp:cNvSpPr/>
      </dsp:nvSpPr>
      <dsp:spPr>
        <a:xfrm>
          <a:off x="2084222" y="1577340"/>
          <a:ext cx="1981051" cy="2103120"/>
        </a:xfrm>
        <a:prstGeom prst="roundRect">
          <a:avLst/>
        </a:prstGeom>
        <a:gradFill rotWithShape="0">
          <a:gsLst>
            <a:gs pos="0">
              <a:schemeClr val="accent5">
                <a:hueOff val="-3311292"/>
                <a:satOff val="13270"/>
                <a:lumOff val="2876"/>
                <a:alphaOff val="0"/>
                <a:shade val="51000"/>
                <a:satMod val="130000"/>
              </a:schemeClr>
            </a:gs>
            <a:gs pos="80000">
              <a:schemeClr val="accent5">
                <a:hueOff val="-3311292"/>
                <a:satOff val="13270"/>
                <a:lumOff val="2876"/>
                <a:alphaOff val="0"/>
                <a:shade val="93000"/>
                <a:satMod val="130000"/>
              </a:schemeClr>
            </a:gs>
            <a:gs pos="100000">
              <a:schemeClr val="accent5">
                <a:hueOff val="-3311292"/>
                <a:satOff val="13270"/>
                <a:lumOff val="287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/>
            <a:t>Session </a:t>
          </a:r>
          <a:r>
            <a:rPr lang="en-US" sz="1400" kern="1200" dirty="0" smtClean="0"/>
            <a:t>2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How to Read Standards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Unpacking ½ of the subject area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My role as a teacher leader</a:t>
          </a:r>
          <a:endParaRPr lang="en-US" sz="1400" kern="1200" dirty="0"/>
        </a:p>
      </dsp:txBody>
      <dsp:txXfrm>
        <a:off x="2084222" y="1577340"/>
        <a:ext cx="1981051" cy="2103120"/>
      </dsp:txXfrm>
    </dsp:sp>
    <dsp:sp modelId="{9567DD76-513D-4294-A207-C4E7660B24D8}">
      <dsp:nvSpPr>
        <dsp:cNvPr id="0" name=""/>
        <dsp:cNvSpPr/>
      </dsp:nvSpPr>
      <dsp:spPr>
        <a:xfrm>
          <a:off x="4164326" y="1577340"/>
          <a:ext cx="1981051" cy="2103120"/>
        </a:xfrm>
        <a:prstGeom prst="roundRect">
          <a:avLst/>
        </a:prstGeom>
        <a:gradFill rotWithShape="0">
          <a:gsLst>
            <a:gs pos="0">
              <a:schemeClr val="accent5">
                <a:hueOff val="-6622584"/>
                <a:satOff val="26541"/>
                <a:lumOff val="5752"/>
                <a:alphaOff val="0"/>
                <a:shade val="51000"/>
                <a:satMod val="130000"/>
              </a:schemeClr>
            </a:gs>
            <a:gs pos="80000">
              <a:schemeClr val="accent5">
                <a:hueOff val="-6622584"/>
                <a:satOff val="26541"/>
                <a:lumOff val="5752"/>
                <a:alphaOff val="0"/>
                <a:shade val="93000"/>
                <a:satMod val="130000"/>
              </a:schemeClr>
            </a:gs>
            <a:gs pos="100000">
              <a:schemeClr val="accent5">
                <a:hueOff val="-6622584"/>
                <a:satOff val="26541"/>
                <a:lumOff val="575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>
              <a:solidFill>
                <a:schemeClr val="tx1"/>
              </a:solidFill>
            </a:rPr>
            <a:t>Session </a:t>
          </a:r>
          <a:r>
            <a:rPr lang="en-US" sz="1400" b="1" kern="1200" dirty="0" smtClean="0">
              <a:solidFill>
                <a:schemeClr val="tx1"/>
              </a:solidFill>
            </a:rPr>
            <a:t>3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chemeClr val="tx1"/>
              </a:solidFill>
            </a:rPr>
            <a:t>Reflecting on Unpacking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chemeClr val="tx1"/>
              </a:solidFill>
            </a:rPr>
            <a:t>Unpacking the remainder of my subject area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chemeClr val="tx1"/>
              </a:solidFill>
            </a:rPr>
            <a:t>Sharing Information with my school</a:t>
          </a:r>
          <a:endParaRPr lang="en-US" sz="1400" b="1" kern="1200" dirty="0">
            <a:solidFill>
              <a:schemeClr val="tx1"/>
            </a:solidFill>
          </a:endParaRPr>
        </a:p>
      </dsp:txBody>
      <dsp:txXfrm>
        <a:off x="4164326" y="1577340"/>
        <a:ext cx="1981051" cy="2103120"/>
      </dsp:txXfrm>
    </dsp:sp>
    <dsp:sp modelId="{8859FCE6-7C68-4415-90C7-1AF4E878EAE0}">
      <dsp:nvSpPr>
        <dsp:cNvPr id="0" name=""/>
        <dsp:cNvSpPr/>
      </dsp:nvSpPr>
      <dsp:spPr>
        <a:xfrm>
          <a:off x="6244430" y="1577340"/>
          <a:ext cx="1981051" cy="2103120"/>
        </a:xfrm>
        <a:prstGeom prst="round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/>
            <a:t>Session </a:t>
          </a:r>
          <a:r>
            <a:rPr lang="en-US" sz="1400" kern="1200" dirty="0" smtClean="0"/>
            <a:t>4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Pacing the new curriculum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Identifying connections to your CIA Plans</a:t>
          </a:r>
          <a:endParaRPr lang="en-US" sz="1400" kern="1200" dirty="0"/>
        </a:p>
      </dsp:txBody>
      <dsp:txXfrm>
        <a:off x="6244430" y="1577340"/>
        <a:ext cx="1981051" cy="21031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5534C3-E5D7-4DC8-8115-14CB935CAD73}" type="datetimeFigureOut">
              <a:rPr lang="en-US" smtClean="0"/>
              <a:pPr/>
              <a:t>1/6/2012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ED6A64-732E-49AE-9DFB-9B993EC70A5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ED6A64-732E-49AE-9DFB-9B993EC70A52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Show the High School Sequence Link, but</a:t>
            </a:r>
            <a:r>
              <a:rPr lang="en-US" baseline="0" dirty="0" smtClean="0"/>
              <a:t> for the others just say that we are going to give you some links so that you know where information is if you are interested</a:t>
            </a:r>
          </a:p>
          <a:p>
            <a:r>
              <a:rPr lang="en-US" dirty="0" smtClean="0"/>
              <a:t>Note: this slide</a:t>
            </a:r>
            <a:r>
              <a:rPr lang="en-US" baseline="0" dirty="0" smtClean="0"/>
              <a:t> will have to be updated for each content area and updated based on current information</a:t>
            </a:r>
          </a:p>
          <a:p>
            <a:r>
              <a:rPr lang="en-US" baseline="0" dirty="0" smtClean="0"/>
              <a:t>Suggest telling people that this is the most current information that we have, but there are ongoing changes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ED6A64-732E-49AE-9DFB-9B993EC70A52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Note: this slide</a:t>
            </a:r>
            <a:r>
              <a:rPr lang="en-US" baseline="0" dirty="0" smtClean="0"/>
              <a:t> will have to be updated for each content area and updated based on current information</a:t>
            </a:r>
          </a:p>
          <a:p>
            <a:r>
              <a:rPr lang="en-US" baseline="0" dirty="0" smtClean="0"/>
              <a:t>Suggest telling people that this is the most current information that we have, but there are </a:t>
            </a:r>
            <a:r>
              <a:rPr lang="en-US" baseline="0" smtClean="0"/>
              <a:t>ongoing changes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ED6A64-732E-49AE-9DFB-9B993EC70A52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Note: this slide</a:t>
            </a:r>
            <a:r>
              <a:rPr lang="en-US" baseline="0" dirty="0" smtClean="0"/>
              <a:t> will have to be updated for each content area and updated based on current information</a:t>
            </a:r>
          </a:p>
          <a:p>
            <a:r>
              <a:rPr lang="en-US" baseline="0" dirty="0" smtClean="0"/>
              <a:t>Suggest telling people that this is the most current information that we have, but there are </a:t>
            </a:r>
            <a:r>
              <a:rPr lang="en-US" baseline="0" smtClean="0"/>
              <a:t>ongoing changes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ED6A64-732E-49AE-9DFB-9B993EC70A52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 Content</a:t>
            </a:r>
            <a:r>
              <a:rPr lang="en-US" baseline="0" dirty="0" smtClean="0"/>
              <a:t> Specific Renewal Credit, we are not sure at this point what will be needed.  We are researching what documentation will be needed.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ED6A64-732E-49AE-9DFB-9B993EC70A52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 have</a:t>
            </a:r>
            <a:r>
              <a:rPr lang="en-US" baseline="0" dirty="0" smtClean="0"/>
              <a:t> a list of </a:t>
            </a:r>
            <a:r>
              <a:rPr lang="en-US" baseline="0" dirty="0" err="1" smtClean="0"/>
              <a:t>GoTos</a:t>
            </a:r>
            <a:r>
              <a:rPr lang="en-US" baseline="0" dirty="0" smtClean="0"/>
              <a:t> for other content areas if people want Science, SS, ELA, Health/PE, etc.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ED6A64-732E-49AE-9DFB-9B993EC70A52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17565-63A2-4B1F-BB00-DEE57E548FAD}" type="datetimeFigureOut">
              <a:rPr lang="en-US" smtClean="0"/>
              <a:pPr/>
              <a:t>1/6/2012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5111B-AE70-4CBC-9668-DBED907CF4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17565-63A2-4B1F-BB00-DEE57E548FAD}" type="datetimeFigureOut">
              <a:rPr lang="en-US" smtClean="0"/>
              <a:pPr/>
              <a:t>1/6/2012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5111B-AE70-4CBC-9668-DBED907CF4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17565-63A2-4B1F-BB00-DEE57E548FAD}" type="datetimeFigureOut">
              <a:rPr lang="en-US" smtClean="0"/>
              <a:pPr/>
              <a:t>1/6/2012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5111B-AE70-4CBC-9668-DBED907CF4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17565-63A2-4B1F-BB00-DEE57E548FAD}" type="datetimeFigureOut">
              <a:rPr lang="en-US" smtClean="0"/>
              <a:pPr/>
              <a:t>1/6/2012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5111B-AE70-4CBC-9668-DBED907CF4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17565-63A2-4B1F-BB00-DEE57E548FAD}" type="datetimeFigureOut">
              <a:rPr lang="en-US" smtClean="0"/>
              <a:pPr/>
              <a:t>1/6/2012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5111B-AE70-4CBC-9668-DBED907CF4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17565-63A2-4B1F-BB00-DEE57E548FAD}" type="datetimeFigureOut">
              <a:rPr lang="en-US" smtClean="0"/>
              <a:pPr/>
              <a:t>1/6/2012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5111B-AE70-4CBC-9668-DBED907CF4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17565-63A2-4B1F-BB00-DEE57E548FAD}" type="datetimeFigureOut">
              <a:rPr lang="en-US" smtClean="0"/>
              <a:pPr/>
              <a:t>1/6/2012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5111B-AE70-4CBC-9668-DBED907CF4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17565-63A2-4B1F-BB00-DEE57E548FAD}" type="datetimeFigureOut">
              <a:rPr lang="en-US" smtClean="0"/>
              <a:pPr/>
              <a:t>1/6/2012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5111B-AE70-4CBC-9668-DBED907CF4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17565-63A2-4B1F-BB00-DEE57E548FAD}" type="datetimeFigureOut">
              <a:rPr lang="en-US" smtClean="0"/>
              <a:pPr/>
              <a:t>1/6/2012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5111B-AE70-4CBC-9668-DBED907CF4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17565-63A2-4B1F-BB00-DEE57E548FAD}" type="datetimeFigureOut">
              <a:rPr lang="en-US" smtClean="0"/>
              <a:pPr/>
              <a:t>1/6/2012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5111B-AE70-4CBC-9668-DBED907CF4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17565-63A2-4B1F-BB00-DEE57E548FAD}" type="datetimeFigureOut">
              <a:rPr lang="en-US" smtClean="0"/>
              <a:pPr/>
              <a:t>1/6/2012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5111B-AE70-4CBC-9668-DBED907CF4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117565-63A2-4B1F-BB00-DEE57E548FAD}" type="datetimeFigureOut">
              <a:rPr lang="en-US" smtClean="0"/>
              <a:pPr/>
              <a:t>1/6/2012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75111B-AE70-4CBC-9668-DBED907CF4C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ncpublicschools.org/docs/acre/redesign/2011/201112.pdf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ncpublicschools.org/acre/standards/hs-sequencing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hyperlink" Target="Unpacking%20Table%20to%20Collect%20Participant%20Thoughts.docx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hyperlink" Target="http://center.nc.edu/nc" TargetMode="Externa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k12.wa.us/SMARTER/pubdocs/SBACSummary2010.pdf" TargetMode="External"/><Relationship Id="rId3" Type="http://schemas.openxmlformats.org/officeDocument/2006/relationships/image" Target="../media/image1.jpeg"/><Relationship Id="rId7" Type="http://schemas.openxmlformats.org/officeDocument/2006/relationships/hyperlink" Target="http://www.k12.wa.us/smarter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ncpublicschools.org/docs/getc/subcommittees/data-systems/20110420/teacher-tools.pdf" TargetMode="External"/><Relationship Id="rId5" Type="http://schemas.openxmlformats.org/officeDocument/2006/relationships/hyperlink" Target="http://maccss.ncdpi.wikispaces.net/ANNOUNCEMENTS" TargetMode="External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michael.elder@onslow.k12.nc.us" TargetMode="External"/><Relationship Id="rId5" Type="http://schemas.openxmlformats.org/officeDocument/2006/relationships/hyperlink" Target="mailto:Dwayne.snowden@onslow.k12.nc.us" TargetMode="External"/><Relationship Id="rId4" Type="http://schemas.openxmlformats.org/officeDocument/2006/relationships/hyperlink" Target="http://www.ncdpi.wikispaces.net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join-hsmathdpi@lists.dpi.state.nc.us" TargetMode="External"/><Relationship Id="rId5" Type="http://schemas.openxmlformats.org/officeDocument/2006/relationships/hyperlink" Target="mailto:join-msmathdpi@lists.dpi.state.nc.us" TargetMode="External"/><Relationship Id="rId4" Type="http://schemas.openxmlformats.org/officeDocument/2006/relationships/hyperlink" Target="mailto:join-k-5_math@lists.dpi.state.nc.us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mailto:johannah.maynor@dpi.state.nc.gov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kitty.rutherford@dpi.state.nc.gov" TargetMode="External"/><Relationship Id="rId4" Type="http://schemas.openxmlformats.org/officeDocument/2006/relationships/hyperlink" Target="mailto:robin.barbour@dpi.state.nc.gov" TargetMode="Externa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hyperlink" Target="http://www.ncpublicschools.org/acre/standards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ncpublicschools.org/acre/standards/support-tools/" TargetMode="External"/><Relationship Id="rId5" Type="http://schemas.openxmlformats.org/officeDocument/2006/relationships/hyperlink" Target="http://www.ncpublicschools.org/acre/standards/common-core-tools/#exemplar" TargetMode="External"/><Relationship Id="rId4" Type="http://schemas.openxmlformats.org/officeDocument/2006/relationships/hyperlink" Target="http://www.corestandards.org/about-the-standards/key-points-in-mathematics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ncpublicschools.org/acre/standards/extended/" TargetMode="Externa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mailto:newaccountabilityfeedback@dpi.nc.gov" TargetMode="External"/><Relationship Id="rId3" Type="http://schemas.openxmlformats.org/officeDocument/2006/relationships/image" Target="../media/image1.jpeg"/><Relationship Id="rId7" Type="http://schemas.openxmlformats.org/officeDocument/2006/relationships/hyperlink" Target="http://www.ncpublicschools.org/acre/assessment/online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k12.wa.us/SMARTER/ContentSpecs/MathContentSpecifications.pdf" TargetMode="External"/><Relationship Id="rId5" Type="http://schemas.openxmlformats.org/officeDocument/2006/relationships/hyperlink" Target="http://www.ncpublicschools.org/acre/standards/hs-sequencing/" TargetMode="Externa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k12.wa.us/smarter/" TargetMode="Externa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k12.wa.us/smarter/" TargetMode="Externa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j043308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8725" y="0"/>
            <a:ext cx="916145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04800"/>
            <a:ext cx="7772400" cy="1470025"/>
          </a:xfrm>
          <a:solidFill>
            <a:schemeClr val="accent1">
              <a:alpha val="77000"/>
            </a:schemeClr>
          </a:solidFill>
          <a:ln w="76200" cap="rnd" cmpd="tri">
            <a:solidFill>
              <a:schemeClr val="bg1"/>
            </a:solidFill>
          </a:ln>
          <a:effectLst>
            <a:outerShdw blurRad="50800" dist="152400" dir="3720000" sx="102000" sy="102000" algn="tl" rotWithShape="0">
              <a:prstClr val="black">
                <a:alpha val="49000"/>
              </a:prstClr>
            </a:outerShdw>
          </a:effectLst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Unpacking the Math Standards</a:t>
            </a:r>
            <a:b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1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Session 3</a:t>
            </a:r>
            <a:br>
              <a:rPr lang="en-US" sz="31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1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Dwayne Snowden &amp; Michael Elder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05200" y="4267200"/>
            <a:ext cx="5181600" cy="2209800"/>
          </a:xfrm>
          <a:solidFill>
            <a:schemeClr val="accent1">
              <a:alpha val="77000"/>
            </a:schemeClr>
          </a:solidFill>
          <a:ln w="76200" cap="rnd" cmpd="tri">
            <a:solidFill>
              <a:schemeClr val="bg1"/>
            </a:solidFill>
          </a:ln>
          <a:effectLst>
            <a:outerShdw blurRad="50800" dist="152400" dir="3720000" sx="102000" sy="102000" algn="tl" rotWithShape="0">
              <a:prstClr val="black">
                <a:alpha val="49000"/>
              </a:prstClr>
            </a:outerShdw>
          </a:effectLst>
        </p:spPr>
        <p:txBody>
          <a:bodyPr>
            <a:noAutofit/>
          </a:bodyPr>
          <a:lstStyle/>
          <a:p>
            <a:pPr algn="l"/>
            <a:r>
              <a:rPr lang="en-US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Richlands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Area: January 5</a:t>
            </a:r>
          </a:p>
          <a:p>
            <a:pPr algn="l"/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Jacksonville Area: February 2</a:t>
            </a:r>
          </a:p>
          <a:p>
            <a:pPr algn="l"/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Southwest Area: February 9</a:t>
            </a:r>
          </a:p>
          <a:p>
            <a:pPr algn="l"/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Swansboro Area: February 16</a:t>
            </a:r>
            <a:endParaRPr lang="en-US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j043308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6145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alpha val="77000"/>
            </a:schemeClr>
          </a:solidFill>
          <a:ln w="76200" cap="rnd" cmpd="tri">
            <a:solidFill>
              <a:schemeClr val="bg1"/>
            </a:solidFill>
          </a:ln>
          <a:effectLst>
            <a:outerShdw blurRad="215900" dist="63500" dir="3720000" sx="102000" sy="102000" algn="tl" rotWithShape="0">
              <a:prstClr val="black">
                <a:alpha val="52000"/>
              </a:prstClr>
            </a:outerShdw>
          </a:effectLst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High School Accountability Model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16317" t="11785" r="14276" b="2350"/>
          <a:stretch>
            <a:fillRect/>
          </a:stretch>
        </p:blipFill>
        <p:spPr bwMode="auto">
          <a:xfrm>
            <a:off x="533400" y="1524000"/>
            <a:ext cx="8077200" cy="468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33400" y="6336268"/>
            <a:ext cx="8077200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hlinkClick r:id="rId4"/>
              </a:rPr>
              <a:t>http://www.ncpublicschools.org/docs/acre/redesign/2011/201112.pdf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j043308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8725" y="0"/>
            <a:ext cx="916145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alpha val="77000"/>
            </a:schemeClr>
          </a:solidFill>
          <a:ln w="76200" cap="rnd" cmpd="tri">
            <a:solidFill>
              <a:schemeClr val="bg1"/>
            </a:solidFill>
          </a:ln>
          <a:effectLst>
            <a:outerShdw blurRad="215900" dist="63500" dir="3720000" sx="102000" sy="102000" algn="tl" rotWithShape="0">
              <a:prstClr val="black">
                <a:alpha val="52000"/>
              </a:prstClr>
            </a:outerShdw>
          </a:effectLst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Math Updates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1">
              <a:alpha val="77000"/>
            </a:schemeClr>
          </a:solidFill>
          <a:ln w="76200" cap="rnd" cmpd="tri">
            <a:solidFill>
              <a:schemeClr val="bg1"/>
            </a:solidFill>
          </a:ln>
          <a:effectLst>
            <a:outerShdw blurRad="215900" dist="152400" dir="3720000" sx="102000" sy="102000" algn="tl" rotWithShape="0">
              <a:prstClr val="black">
                <a:alpha val="52000"/>
              </a:prstClr>
            </a:outerShdw>
          </a:effectLst>
        </p:spPr>
        <p:txBody>
          <a:bodyPr/>
          <a:lstStyle/>
          <a:p>
            <a:pPr>
              <a:buClr>
                <a:schemeClr val="bg1"/>
              </a:buClr>
              <a:buBlip>
                <a:blip r:embed="rId3"/>
              </a:buBlip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Math FAQs (for math and assessments)</a:t>
            </a:r>
          </a:p>
          <a:p>
            <a:pPr lvl="1">
              <a:buClr>
                <a:schemeClr val="bg1"/>
              </a:buClr>
              <a:buBlip>
                <a:blip r:embed="rId3"/>
              </a:buBlip>
            </a:pPr>
            <a:r>
              <a:rPr lang="en-US" dirty="0" smtClean="0">
                <a:hlinkClick r:id="rId4"/>
              </a:rPr>
              <a:t>http://www.ncpublicschools.org/acre/standards/hs-sequencing/</a:t>
            </a:r>
            <a:endParaRPr lang="en-US" dirty="0" smtClean="0"/>
          </a:p>
          <a:p>
            <a:pPr lvl="1">
              <a:buClr>
                <a:schemeClr val="bg1"/>
              </a:buClr>
              <a:buBlip>
                <a:blip r:embed="rId3"/>
              </a:buBlip>
            </a:pP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j043308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8725" y="0"/>
            <a:ext cx="916145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alpha val="77000"/>
            </a:schemeClr>
          </a:solidFill>
          <a:ln w="76200" cap="rnd" cmpd="tri">
            <a:solidFill>
              <a:schemeClr val="bg1"/>
            </a:solidFill>
          </a:ln>
          <a:effectLst>
            <a:outerShdw blurRad="215900" dist="63500" dir="3720000" sx="102000" sy="102000" algn="tl" rotWithShape="0">
              <a:prstClr val="black">
                <a:alpha val="52000"/>
              </a:prstClr>
            </a:outerShdw>
          </a:effectLst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Unpacking the Math Standards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1">
              <a:alpha val="77000"/>
            </a:schemeClr>
          </a:solidFill>
          <a:ln w="76200" cap="rnd" cmpd="tri">
            <a:solidFill>
              <a:schemeClr val="bg1"/>
            </a:solidFill>
          </a:ln>
          <a:effectLst>
            <a:outerShdw blurRad="215900" dist="152400" dir="3720000" sx="102000" sy="102000" algn="tl" rotWithShape="0">
              <a:prstClr val="black">
                <a:alpha val="52000"/>
              </a:prstClr>
            </a:outerShdw>
          </a:effectLst>
        </p:spPr>
        <p:txBody>
          <a:bodyPr>
            <a:normAutofit/>
          </a:bodyPr>
          <a:lstStyle/>
          <a:p>
            <a:pPr>
              <a:buClr>
                <a:schemeClr val="bg1"/>
              </a:buClr>
              <a:buBlip>
                <a:blip r:embed="rId3"/>
              </a:buBlip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Essential Question for Today: </a:t>
            </a:r>
            <a:b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content will be taught in order to learn the concepts?</a:t>
            </a:r>
          </a:p>
          <a:p>
            <a:pPr>
              <a:buClr>
                <a:schemeClr val="bg1"/>
              </a:buClr>
              <a:buBlip>
                <a:blip r:embed="rId3"/>
              </a:buBlip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 individual and/or group process</a:t>
            </a:r>
          </a:p>
          <a:p>
            <a:pPr lvl="1">
              <a:buClr>
                <a:schemeClr val="bg1"/>
              </a:buClr>
              <a:buBlip>
                <a:blip r:embed="rId3"/>
              </a:buBlip>
            </a:pPr>
            <a:endParaRPr lang="en-US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j043308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8725" y="0"/>
            <a:ext cx="916145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alpha val="77000"/>
            </a:schemeClr>
          </a:solidFill>
          <a:ln w="76200" cap="rnd" cmpd="tri">
            <a:solidFill>
              <a:schemeClr val="bg1"/>
            </a:solidFill>
          </a:ln>
          <a:effectLst>
            <a:outerShdw blurRad="215900" dist="63500" dir="3720000" sx="102000" sy="102000" algn="tl" rotWithShape="0">
              <a:prstClr val="black">
                <a:alpha val="52000"/>
              </a:prstClr>
            </a:outerShdw>
          </a:effectLst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r>
              <a:rPr lang="en-US" baseline="30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Grade Example</a:t>
            </a:r>
            <a:r>
              <a:rPr lang="en-US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Courtesy of CFE and ME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1">
              <a:alpha val="77000"/>
            </a:schemeClr>
          </a:solidFill>
          <a:ln w="76200" cap="rnd" cmpd="tri">
            <a:solidFill>
              <a:schemeClr val="bg1"/>
            </a:solidFill>
          </a:ln>
          <a:effectLst>
            <a:outerShdw blurRad="215900" dist="152400" dir="3720000" sx="102000" sy="102000" algn="tl" rotWithShape="0">
              <a:prstClr val="black">
                <a:alpha val="52000"/>
              </a:prstClr>
            </a:outerShdw>
          </a:effectLst>
        </p:spPr>
        <p:txBody>
          <a:bodyPr>
            <a:normAutofit/>
          </a:bodyPr>
          <a:lstStyle/>
          <a:p>
            <a:pPr>
              <a:buClr>
                <a:schemeClr val="bg1"/>
              </a:buClr>
              <a:buBlip>
                <a:blip r:embed="rId3"/>
              </a:buBlip>
            </a:pPr>
            <a:endParaRPr lang="en-US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>
              <a:buClr>
                <a:schemeClr val="bg1"/>
              </a:buClr>
              <a:buBlip>
                <a:blip r:embed="rId3"/>
              </a:buBlip>
            </a:pPr>
            <a:endParaRPr lang="en-US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4" descr="5th Grade Math from CFE-ME Pic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71227" y="1447800"/>
            <a:ext cx="9215227" cy="53827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j043308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8725" y="0"/>
            <a:ext cx="916145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alpha val="77000"/>
            </a:schemeClr>
          </a:solidFill>
          <a:ln w="76200" cap="rnd" cmpd="tri">
            <a:solidFill>
              <a:schemeClr val="bg1"/>
            </a:solidFill>
          </a:ln>
          <a:effectLst>
            <a:outerShdw blurRad="215900" dist="63500" dir="3720000" sx="102000" sy="102000" algn="tl" rotWithShape="0">
              <a:prstClr val="black">
                <a:alpha val="52000"/>
              </a:prstClr>
            </a:outerShdw>
          </a:effectLst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Unpacking the Math Standards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1">
              <a:alpha val="77000"/>
            </a:schemeClr>
          </a:solidFill>
          <a:ln w="76200" cap="rnd" cmpd="tri">
            <a:solidFill>
              <a:schemeClr val="bg1"/>
            </a:solidFill>
          </a:ln>
          <a:effectLst>
            <a:outerShdw blurRad="215900" dist="152400" dir="3720000" sx="102000" sy="102000" algn="tl" rotWithShape="0">
              <a:prstClr val="black">
                <a:alpha val="52000"/>
              </a:prstClr>
            </a:outerShdw>
          </a:effectLst>
        </p:spPr>
        <p:txBody>
          <a:bodyPr>
            <a:normAutofit fontScale="92500" lnSpcReduction="10000"/>
          </a:bodyPr>
          <a:lstStyle/>
          <a:p>
            <a:pPr>
              <a:buClr>
                <a:schemeClr val="bg1"/>
              </a:buClr>
              <a:buBlip>
                <a:blip r:embed="rId3"/>
              </a:buBlip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Elementary and Middle Grades: </a:t>
            </a:r>
          </a:p>
          <a:p>
            <a:pPr lvl="1">
              <a:buClr>
                <a:schemeClr val="bg1"/>
              </a:buClr>
              <a:buBlip>
                <a:blip r:embed="rId3"/>
              </a:buBlip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4" action="ppaction://hlinkfile"/>
              </a:rPr>
              <a:t>Table to Record Your Findings</a:t>
            </a:r>
            <a:endParaRPr lang="en-US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>
              <a:buClr>
                <a:schemeClr val="bg1"/>
              </a:buClr>
              <a:buBlip>
                <a:blip r:embed="rId3"/>
              </a:buBlip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Collaborative process between Unpacking Regions</a:t>
            </a:r>
          </a:p>
          <a:p>
            <a:pPr lvl="2">
              <a:buClr>
                <a:schemeClr val="bg1"/>
              </a:buClr>
              <a:buBlip>
                <a:blip r:embed="rId3"/>
              </a:buBlip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 will collect your table, type it up and post to Google Docs so all four Unpacking Groups can share (we will return yours to you too 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)</a:t>
            </a:r>
          </a:p>
          <a:p>
            <a:pPr>
              <a:buClr>
                <a:schemeClr val="bg1"/>
              </a:buClr>
              <a:buBlip>
                <a:blip r:embed="rId3"/>
              </a:buBlip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High School Teachers (and MS Algebra I)</a:t>
            </a:r>
          </a:p>
          <a:p>
            <a:pPr lvl="1">
              <a:buClr>
                <a:schemeClr val="bg1"/>
              </a:buClr>
              <a:buBlip>
                <a:blip r:embed="rId3"/>
              </a:buBlip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Crosswalk Activity</a:t>
            </a:r>
          </a:p>
          <a:p>
            <a:pPr lvl="1">
              <a:buClr>
                <a:schemeClr val="bg1"/>
              </a:buClr>
              <a:buBlip>
                <a:blip r:embed="rId3"/>
              </a:buBlip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Examining the Crosswalk for Algebra I, Geometry, or Algebra </a:t>
            </a:r>
            <a:r>
              <a:rPr lang="en-US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II </a:t>
            </a:r>
            <a:br>
              <a:rPr lang="en-US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</a:br>
            <a:r>
              <a:rPr lang="en-US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(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What </a:t>
            </a:r>
            <a:r>
              <a:rPr lang="en-US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are the major 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changes and challenges?) </a:t>
            </a:r>
            <a:endParaRPr lang="en-US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>
              <a:buClr>
                <a:schemeClr val="bg1"/>
              </a:buClr>
              <a:buBlip>
                <a:blip r:embed="rId3"/>
              </a:buBlip>
            </a:pPr>
            <a:endParaRPr lang="en-US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j043308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8725" y="0"/>
            <a:ext cx="916145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alpha val="77000"/>
            </a:schemeClr>
          </a:solidFill>
          <a:ln w="76200" cap="rnd" cmpd="tri">
            <a:solidFill>
              <a:schemeClr val="bg1"/>
            </a:solidFill>
          </a:ln>
          <a:effectLst>
            <a:outerShdw blurRad="215900" dist="63500" dir="3720000" sx="102000" sy="102000" algn="tl" rotWithShape="0">
              <a:prstClr val="black">
                <a:alpha val="52000"/>
              </a:prstClr>
            </a:outerShdw>
          </a:effectLst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Moving Forward (Rhetorical) 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1">
              <a:alpha val="77000"/>
            </a:schemeClr>
          </a:solidFill>
          <a:ln w="76200" cap="rnd" cmpd="tri">
            <a:solidFill>
              <a:schemeClr val="bg1"/>
            </a:solidFill>
          </a:ln>
          <a:effectLst>
            <a:outerShdw blurRad="215900" dist="152400" dir="3720000" sx="102000" sy="102000" algn="tl" rotWithShape="0">
              <a:prstClr val="black">
                <a:alpha val="52000"/>
              </a:prstClr>
            </a:outerShdw>
          </a:effectLst>
        </p:spPr>
        <p:txBody>
          <a:bodyPr>
            <a:normAutofit fontScale="85000" lnSpcReduction="10000"/>
          </a:bodyPr>
          <a:lstStyle/>
          <a:p>
            <a:pPr>
              <a:buClr>
                <a:schemeClr val="bg1"/>
              </a:buClr>
              <a:buBlip>
                <a:blip r:embed="rId3"/>
              </a:buBlip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are we differentiating in math for…</a:t>
            </a:r>
          </a:p>
          <a:p>
            <a:pPr lvl="1">
              <a:buClr>
                <a:schemeClr val="bg1"/>
              </a:buClr>
              <a:buBlip>
                <a:blip r:embed="rId3"/>
              </a:buBlip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AIG?</a:t>
            </a:r>
          </a:p>
          <a:p>
            <a:pPr lvl="1">
              <a:buClr>
                <a:schemeClr val="bg1"/>
              </a:buClr>
              <a:buBlip>
                <a:blip r:embed="rId3"/>
              </a:buBlip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EC?</a:t>
            </a:r>
          </a:p>
          <a:p>
            <a:pPr>
              <a:buClr>
                <a:schemeClr val="bg1"/>
              </a:buClr>
              <a:buBlip>
                <a:blip r:embed="rId3"/>
              </a:buBlip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do we Globalize math instruction?</a:t>
            </a:r>
          </a:p>
          <a:p>
            <a:pPr>
              <a:buClr>
                <a:schemeClr val="bg1"/>
              </a:buClr>
              <a:buBlip>
                <a:blip r:embed="rId3"/>
              </a:buBlip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are we/students using technology  in the math classroom?</a:t>
            </a:r>
          </a:p>
          <a:p>
            <a:pPr>
              <a:buClr>
                <a:schemeClr val="bg1"/>
              </a:buClr>
              <a:buBlip>
                <a:blip r:embed="rId3"/>
              </a:buBlip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are we reading in the math classroom?</a:t>
            </a:r>
          </a:p>
          <a:p>
            <a:pPr>
              <a:buClr>
                <a:schemeClr val="bg1"/>
              </a:buClr>
              <a:buBlip>
                <a:blip r:embed="rId3"/>
              </a:buBlip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are we writing about in the math classroom?</a:t>
            </a:r>
          </a:p>
          <a:p>
            <a:pPr>
              <a:buClr>
                <a:schemeClr val="bg1"/>
              </a:buClr>
              <a:buBlip>
                <a:blip r:embed="rId3"/>
              </a:buBlip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can we better share ideas for making math content relevant to students?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j043308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8725" y="0"/>
            <a:ext cx="916145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alpha val="77000"/>
            </a:schemeClr>
          </a:solidFill>
          <a:ln w="76200" cap="rnd" cmpd="tri">
            <a:solidFill>
              <a:schemeClr val="bg1"/>
            </a:solidFill>
          </a:ln>
          <a:effectLst>
            <a:outerShdw blurRad="215900" dist="63500" dir="3720000" sx="102000" sy="102000" algn="tl" rotWithShape="0">
              <a:prstClr val="black">
                <a:alpha val="52000"/>
              </a:prstClr>
            </a:outerShdw>
          </a:effectLst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Between Session Activity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1">
              <a:alpha val="77000"/>
            </a:schemeClr>
          </a:solidFill>
          <a:ln w="76200" cap="rnd" cmpd="tri">
            <a:solidFill>
              <a:schemeClr val="bg1"/>
            </a:solidFill>
          </a:ln>
          <a:effectLst>
            <a:outerShdw blurRad="215900" dist="152400" dir="3720000" sx="102000" sy="102000" algn="tl" rotWithShape="0">
              <a:prstClr val="black">
                <a:alpha val="52000"/>
              </a:prstClr>
            </a:outerShdw>
          </a:effectLst>
        </p:spPr>
        <p:txBody>
          <a:bodyPr>
            <a:normAutofit lnSpcReduction="10000"/>
          </a:bodyPr>
          <a:lstStyle/>
          <a:p>
            <a:pPr>
              <a:buClr>
                <a:schemeClr val="bg1"/>
              </a:buClr>
              <a:buBlip>
                <a:blip r:embed="rId3"/>
              </a:buBlip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Using the Standards that you will teach next year, create a visual that highlights the new content or new topics you will teach starting next year.</a:t>
            </a:r>
          </a:p>
          <a:p>
            <a:pPr>
              <a:buClr>
                <a:schemeClr val="bg1"/>
              </a:buClr>
              <a:buBlip>
                <a:blip r:embed="rId3"/>
              </a:buBlip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 may focus on the new content, the new processes, or new skills.</a:t>
            </a:r>
          </a:p>
          <a:p>
            <a:pPr>
              <a:buClr>
                <a:schemeClr val="bg1"/>
              </a:buClr>
              <a:buBlip>
                <a:blip r:embed="rId3"/>
              </a:buBlip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Feel free to be creative </a:t>
            </a:r>
          </a:p>
          <a:p>
            <a:pPr>
              <a:buClr>
                <a:schemeClr val="bg1"/>
              </a:buClr>
              <a:buBlip>
                <a:blip r:embed="rId3"/>
              </a:buBlip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Create something that will be useful to you, your staff, and/or parents</a:t>
            </a:r>
          </a:p>
          <a:p>
            <a:pPr>
              <a:buClr>
                <a:schemeClr val="bg1"/>
              </a:buClr>
              <a:buBlip>
                <a:blip r:embed="rId3"/>
              </a:buBlip>
            </a:pP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j043308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8725" y="0"/>
            <a:ext cx="916145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alpha val="77000"/>
            </a:schemeClr>
          </a:solidFill>
          <a:ln w="76200" cap="rnd" cmpd="tri">
            <a:solidFill>
              <a:schemeClr val="bg1"/>
            </a:solidFill>
          </a:ln>
          <a:effectLst>
            <a:outerShdw blurRad="215900" dist="63500" dir="3720000" sx="102000" sy="102000" algn="tl" rotWithShape="0">
              <a:prstClr val="black">
                <a:alpha val="52000"/>
              </a:prstClr>
            </a:outerShdw>
          </a:effectLst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Between Session Activity: </a:t>
            </a:r>
            <a:b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NC Education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8" name="Picture 4">
            <a:hlinkClick r:id="rId4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40294" y="1600201"/>
            <a:ext cx="7465506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04800" y="5103674"/>
            <a:ext cx="4038600" cy="1754326"/>
          </a:xfrm>
          <a:prstGeom prst="rect">
            <a:avLst/>
          </a:prstGeom>
          <a:gradFill>
            <a:gsLst>
              <a:gs pos="0">
                <a:srgbClr val="000000"/>
              </a:gs>
              <a:gs pos="20000">
                <a:srgbClr val="000040"/>
              </a:gs>
              <a:gs pos="50000">
                <a:srgbClr val="400040"/>
              </a:gs>
              <a:gs pos="75000">
                <a:srgbClr val="8F0040"/>
              </a:gs>
              <a:gs pos="89999">
                <a:srgbClr val="F27300"/>
              </a:gs>
              <a:gs pos="100000">
                <a:srgbClr val="FFBF00"/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NC Education Trainings (2011-2012): 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Call for Change (2 hours for CEUs); 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Understanding the Standards (7); 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NC Professional Teaching Standards(7); 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Designing Local Curriculum(2); 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NC FALCON (if not already done)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57800" y="5105400"/>
            <a:ext cx="3810000" cy="1754326"/>
          </a:xfrm>
          <a:prstGeom prst="rect">
            <a:avLst/>
          </a:prstGeom>
          <a:gradFill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NC Education Trainings (2012-2013): </a:t>
            </a:r>
            <a:br>
              <a:rPr lang="en-US" b="1" dirty="0" smtClean="0"/>
            </a:br>
            <a:r>
              <a:rPr lang="en-US" b="1" dirty="0" smtClean="0"/>
              <a:t>Revised Bloom’s Taxonomy; </a:t>
            </a:r>
          </a:p>
          <a:p>
            <a:pPr algn="ctr"/>
            <a:r>
              <a:rPr lang="en-US" b="1" dirty="0" smtClean="0"/>
              <a:t>NC FALCON (Student Ownership); </a:t>
            </a:r>
          </a:p>
          <a:p>
            <a:pPr algn="ctr"/>
            <a:r>
              <a:rPr lang="en-US" b="1" dirty="0" smtClean="0"/>
              <a:t>Literacy and Data</a:t>
            </a:r>
          </a:p>
          <a:p>
            <a:pPr algn="ctr"/>
            <a:endParaRPr lang="en-US" dirty="0" smtClean="0">
              <a:solidFill>
                <a:schemeClr val="bg1"/>
              </a:solidFill>
            </a:endParaRPr>
          </a:p>
          <a:p>
            <a:pPr algn="ctr"/>
            <a:endParaRPr lang="en-US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j043308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8725" y="0"/>
            <a:ext cx="916145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alpha val="77000"/>
            </a:schemeClr>
          </a:solidFill>
          <a:ln w="76200" cap="rnd" cmpd="tri">
            <a:solidFill>
              <a:schemeClr val="bg1"/>
            </a:solidFill>
          </a:ln>
          <a:effectLst>
            <a:outerShdw blurRad="215900" dist="63500" dir="3720000" sx="102000" sy="102000" algn="tl" rotWithShape="0">
              <a:prstClr val="black">
                <a:alpha val="52000"/>
              </a:prstClr>
            </a:outerShdw>
          </a:effectLst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Between Session Activity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  <a:solidFill>
            <a:schemeClr val="accent1">
              <a:alpha val="77000"/>
            </a:schemeClr>
          </a:solidFill>
          <a:ln w="76200" cap="rnd" cmpd="tri">
            <a:solidFill>
              <a:schemeClr val="bg1"/>
            </a:solidFill>
          </a:ln>
          <a:effectLst>
            <a:outerShdw blurRad="215900" dist="152400" dir="3720000" sx="102000" sy="102000" algn="tl" rotWithShape="0">
              <a:prstClr val="black">
                <a:alpha val="52000"/>
              </a:prstClr>
            </a:outerShdw>
          </a:effectLst>
        </p:spPr>
        <p:txBody>
          <a:bodyPr>
            <a:normAutofit/>
          </a:bodyPr>
          <a:lstStyle/>
          <a:p>
            <a:pPr>
              <a:buClr>
                <a:schemeClr val="bg1"/>
              </a:buClr>
              <a:buBlip>
                <a:blip r:embed="rId4"/>
              </a:buBlip>
            </a:pPr>
            <a:r>
              <a:rPr lang="en-US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GoTo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Meetings from DPI for Each Area </a:t>
            </a:r>
            <a:b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(Each is 3:30-4:30):</a:t>
            </a:r>
          </a:p>
          <a:p>
            <a:pPr lvl="1">
              <a:buClr>
                <a:schemeClr val="bg1"/>
              </a:buClr>
              <a:buBlip>
                <a:blip r:embed="rId4"/>
              </a:buBlip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Math Dates: </a:t>
            </a:r>
            <a:b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January 10</a:t>
            </a:r>
            <a:r>
              <a:rPr lang="en-US" baseline="30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 February 9</a:t>
            </a:r>
            <a:r>
              <a:rPr lang="en-US" baseline="30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 March 8</a:t>
            </a:r>
            <a:r>
              <a:rPr lang="en-US" baseline="30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lvl="2">
              <a:buClr>
                <a:schemeClr val="bg1"/>
              </a:buClr>
              <a:buBlip>
                <a:blip r:embed="rId4"/>
              </a:buBlip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 to DPI Wiki to Sign Up</a:t>
            </a:r>
            <a:b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hlinkClick r:id="rId5"/>
              </a:rPr>
              <a:t> http://maccss.ncdpi.wikispaces.net/ANNOUNCEMENTS</a:t>
            </a:r>
            <a:endParaRPr lang="en-US" dirty="0" smtClean="0"/>
          </a:p>
          <a:p>
            <a:pPr>
              <a:buClr>
                <a:schemeClr val="bg1"/>
              </a:buClr>
              <a:buBlip>
                <a:blip r:embed="rId4"/>
              </a:buBlip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Instructional Improvement System (IIS)</a:t>
            </a:r>
            <a:b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6"/>
              </a:rPr>
              <a:t>1-page Overview of the IIS</a:t>
            </a:r>
            <a:endParaRPr lang="en-US" sz="24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Clr>
                <a:schemeClr val="bg1"/>
              </a:buClr>
              <a:buBlip>
                <a:blip r:embed="rId4"/>
              </a:buBlip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Smarter Balanced </a:t>
            </a: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sz="2400" dirty="0" smtClean="0">
                <a:hlinkClick r:id="rId7"/>
              </a:rPr>
              <a:t>http://www.k12.wa.us/smarter/</a:t>
            </a:r>
            <a:r>
              <a:rPr lang="en-US" sz="2400" dirty="0" smtClean="0">
                <a:solidFill>
                  <a:schemeClr val="bg1"/>
                </a:solidFill>
              </a:rPr>
              <a:t>)</a:t>
            </a:r>
            <a:r>
              <a:rPr lang="en-US" sz="2800" dirty="0" smtClean="0">
                <a:solidFill>
                  <a:schemeClr val="bg1"/>
                </a:solidFill>
              </a:rPr>
              <a:t/>
            </a:r>
            <a:br>
              <a:rPr lang="en-US" sz="2800" dirty="0" smtClean="0">
                <a:solidFill>
                  <a:schemeClr val="bg1"/>
                </a:solidFill>
              </a:rPr>
            </a:br>
            <a:r>
              <a:rPr lang="en-US" sz="2800" dirty="0" smtClean="0">
                <a:solidFill>
                  <a:schemeClr val="bg1"/>
                </a:solidFill>
              </a:rPr>
              <a:t>One Pager: </a:t>
            </a:r>
            <a:r>
              <a:rPr lang="en-US" sz="1600" dirty="0" smtClean="0">
                <a:hlinkClick r:id="rId8"/>
              </a:rPr>
              <a:t>http://www.k12.wa.us/SMARTER/pubdocs/SBACSummary2010.pdf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j043308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8725" y="0"/>
            <a:ext cx="916145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alpha val="77000"/>
            </a:schemeClr>
          </a:solidFill>
          <a:ln w="76200" cap="rnd" cmpd="tri">
            <a:solidFill>
              <a:schemeClr val="bg1"/>
            </a:solidFill>
          </a:ln>
          <a:effectLst>
            <a:outerShdw blurRad="215900" dist="63500" dir="3720000" sx="102000" sy="102000" algn="tl" rotWithShape="0">
              <a:prstClr val="black">
                <a:alpha val="52000"/>
              </a:prstClr>
            </a:outerShdw>
          </a:effectLst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DPI Information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1">
              <a:alpha val="77000"/>
            </a:schemeClr>
          </a:solidFill>
          <a:ln w="76200" cap="rnd" cmpd="tri">
            <a:solidFill>
              <a:schemeClr val="bg1"/>
            </a:solidFill>
          </a:ln>
          <a:effectLst>
            <a:outerShdw blurRad="215900" dist="152400" dir="3720000" sx="102000" sy="102000" algn="tl" rotWithShape="0">
              <a:prstClr val="black">
                <a:alpha val="52000"/>
              </a:prstClr>
            </a:outerShdw>
          </a:effectLst>
        </p:spPr>
        <p:txBody>
          <a:bodyPr>
            <a:normAutofit/>
          </a:bodyPr>
          <a:lstStyle/>
          <a:p>
            <a:pPr>
              <a:buClr>
                <a:schemeClr val="bg1"/>
              </a:buClr>
              <a:buBlip>
                <a:blip r:embed="rId3"/>
              </a:buBlip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DPI </a:t>
            </a:r>
            <a:r>
              <a:rPr lang="en-US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WikiSpace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for Math (and all content areas)</a:t>
            </a:r>
          </a:p>
          <a:p>
            <a:pPr lvl="1">
              <a:buClr>
                <a:schemeClr val="bg1"/>
              </a:buClr>
              <a:buBlip>
                <a:blip r:embed="rId3"/>
              </a:buBlip>
            </a:pPr>
            <a:r>
              <a:rPr lang="en-US" dirty="0" smtClean="0">
                <a:hlinkClick r:id="rId4"/>
              </a:rPr>
              <a:t>http://www.ncdpi.wikispaces.net/</a:t>
            </a:r>
            <a:endParaRPr lang="en-US" dirty="0" smtClean="0"/>
          </a:p>
          <a:p>
            <a:pPr>
              <a:buClr>
                <a:schemeClr val="bg1"/>
              </a:buClr>
              <a:buBlip>
                <a:blip r:embed="rId3"/>
              </a:buBlip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Contact Information</a:t>
            </a:r>
          </a:p>
          <a:p>
            <a:pPr lvl="1">
              <a:buClr>
                <a:schemeClr val="bg1"/>
              </a:buClr>
              <a:buBlip>
                <a:blip r:embed="rId3"/>
              </a:buBlip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5"/>
              </a:rPr>
              <a:t>dwayne.snowden@onslow.k12.nc.us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(ext. 20208)</a:t>
            </a:r>
          </a:p>
          <a:p>
            <a:pPr lvl="1">
              <a:buClr>
                <a:schemeClr val="bg1"/>
              </a:buClr>
              <a:buBlip>
                <a:blip r:embed="rId3"/>
              </a:buBlip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6"/>
              </a:rPr>
              <a:t>michael.elder@onslow.k12.nc.us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(ext. 20264)</a:t>
            </a:r>
          </a:p>
          <a:p>
            <a:pPr lvl="1">
              <a:buClr>
                <a:schemeClr val="bg1"/>
              </a:buClr>
              <a:buBlip>
                <a:blip r:embed="rId3"/>
              </a:buBlip>
            </a:pPr>
            <a:endParaRPr lang="en-US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Clr>
                <a:schemeClr val="bg1"/>
              </a:buClr>
              <a:buBlip>
                <a:blip r:embed="rId3"/>
              </a:buBlip>
            </a:pP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j043308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8725" y="0"/>
            <a:ext cx="916145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alpha val="77000"/>
            </a:schemeClr>
          </a:solidFill>
          <a:ln w="76200" cap="rnd" cmpd="tri">
            <a:solidFill>
              <a:schemeClr val="bg1"/>
            </a:solidFill>
          </a:ln>
          <a:effectLst>
            <a:outerShdw blurRad="215900" dist="63500" dir="3720000" sx="102000" sy="102000" algn="tl" rotWithShape="0">
              <a:prstClr val="black">
                <a:alpha val="52000"/>
              </a:prstClr>
            </a:outerShdw>
          </a:effectLst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Unpacking Timeline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Content Placeholder 6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Down Arrow 5"/>
          <p:cNvSpPr/>
          <p:nvPr/>
        </p:nvSpPr>
        <p:spPr>
          <a:xfrm rot="18661514">
            <a:off x="4111359" y="1823500"/>
            <a:ext cx="667042" cy="1910761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Today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j043308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8725" y="0"/>
            <a:ext cx="916145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alpha val="77000"/>
            </a:schemeClr>
          </a:solidFill>
          <a:ln w="76200" cap="rnd" cmpd="tri">
            <a:solidFill>
              <a:schemeClr val="bg1"/>
            </a:solidFill>
          </a:ln>
          <a:effectLst>
            <a:outerShdw blurRad="215900" dist="63500" dir="3720000" sx="102000" sy="102000" algn="tl" rotWithShape="0">
              <a:prstClr val="black">
                <a:alpha val="52000"/>
              </a:prstClr>
            </a:outerShdw>
          </a:effectLst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DPI 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Math Listserv Sign Up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1">
              <a:alpha val="77000"/>
            </a:schemeClr>
          </a:solidFill>
          <a:ln w="76200" cap="rnd" cmpd="tri">
            <a:solidFill>
              <a:schemeClr val="bg1"/>
            </a:solidFill>
          </a:ln>
          <a:effectLst>
            <a:outerShdw blurRad="215900" dist="152400" dir="3720000" sx="102000" sy="102000" algn="tl" rotWithShape="0">
              <a:prstClr val="black">
                <a:alpha val="52000"/>
              </a:prstClr>
            </a:outerShdw>
          </a:effectLst>
        </p:spPr>
        <p:txBody>
          <a:bodyPr>
            <a:normAutofit fontScale="70000" lnSpcReduction="20000"/>
          </a:bodyPr>
          <a:lstStyle/>
          <a:p>
            <a:pPr>
              <a:buClr>
                <a:schemeClr val="bg1"/>
              </a:buClr>
              <a:buBlip>
                <a:blip r:embed="rId3"/>
              </a:buBlip>
            </a:pPr>
            <a:r>
              <a:rPr lang="en-US" dirty="0" smtClean="0"/>
              <a:t>Teachers can join the listserv of their choice by doing the following:</a:t>
            </a:r>
            <a:br>
              <a:rPr lang="en-US" dirty="0" smtClean="0"/>
            </a:br>
            <a:endParaRPr lang="en-US" dirty="0" smtClean="0"/>
          </a:p>
          <a:p>
            <a:pPr>
              <a:buClr>
                <a:schemeClr val="bg1"/>
              </a:buClr>
              <a:buBlip>
                <a:blip r:embed="rId3"/>
              </a:buBlip>
            </a:pPr>
            <a:r>
              <a:rPr lang="en-US" dirty="0" smtClean="0"/>
              <a:t>1</a:t>
            </a:r>
            <a:r>
              <a:rPr lang="en-US" dirty="0" smtClean="0"/>
              <a:t>. Send an email to the Listserv of your corresponding grade level by cutting and pasting the following address into the "To" box within your email application. The options are: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hlinkClick r:id="rId4"/>
              </a:rPr>
              <a:t>join-k-5_math@lists.dpi.state.nc.us</a:t>
            </a:r>
            <a:r>
              <a:rPr lang="en-US" dirty="0" smtClean="0"/>
              <a:t>[Elementary requests]</a:t>
            </a:r>
            <a:br>
              <a:rPr lang="en-US" dirty="0" smtClean="0"/>
            </a:br>
            <a:r>
              <a:rPr lang="en-US" dirty="0" smtClean="0">
                <a:hlinkClick r:id="rId5"/>
              </a:rPr>
              <a:t>join-msmathdpi@lists.dpi.state.nc.us</a:t>
            </a:r>
            <a:r>
              <a:rPr lang="en-US" dirty="0" smtClean="0"/>
              <a:t> [Middle Grades requests]</a:t>
            </a:r>
            <a:br>
              <a:rPr lang="en-US" dirty="0" smtClean="0"/>
            </a:br>
            <a:r>
              <a:rPr lang="en-US" dirty="0" smtClean="0">
                <a:hlinkClick r:id="rId6"/>
              </a:rPr>
              <a:t>join-hsmathdpi@lists.dpi.state.nc.us</a:t>
            </a:r>
            <a:r>
              <a:rPr lang="en-US" dirty="0" smtClean="0"/>
              <a:t> [Secondary requests]</a:t>
            </a:r>
            <a:br>
              <a:rPr lang="en-US" dirty="0" smtClean="0"/>
            </a:br>
            <a:endParaRPr lang="en-US" dirty="0" smtClean="0"/>
          </a:p>
          <a:p>
            <a:pPr>
              <a:buClr>
                <a:schemeClr val="bg1"/>
              </a:buClr>
              <a:buBlip>
                <a:blip r:embed="rId3"/>
              </a:buBlip>
            </a:pPr>
            <a:r>
              <a:rPr lang="en-US" dirty="0" smtClean="0"/>
              <a:t>2</a:t>
            </a:r>
            <a:r>
              <a:rPr lang="en-US" dirty="0" smtClean="0"/>
              <a:t>. Leave the subject line and the body of the message blank.</a:t>
            </a:r>
            <a:br>
              <a:rPr lang="en-US" dirty="0" smtClean="0"/>
            </a:br>
            <a:endParaRPr lang="en-US" smtClean="0"/>
          </a:p>
          <a:p>
            <a:pPr>
              <a:buClr>
                <a:schemeClr val="bg1"/>
              </a:buClr>
              <a:buBlip>
                <a:blip r:embed="rId3"/>
              </a:buBlip>
            </a:pPr>
            <a:r>
              <a:rPr lang="en-US" smtClean="0"/>
              <a:t>3</a:t>
            </a:r>
            <a:r>
              <a:rPr lang="en-US" dirty="0" smtClean="0"/>
              <a:t>. Once successfully subscribed, a confirmation email will be sent.</a:t>
            </a:r>
            <a:endParaRPr lang="en-US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Clr>
                <a:schemeClr val="bg1"/>
              </a:buClr>
              <a:buBlip>
                <a:blip r:embed="rId3"/>
              </a:buBlip>
            </a:pP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j043308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8725" y="0"/>
            <a:ext cx="916145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alpha val="77000"/>
            </a:schemeClr>
          </a:solidFill>
          <a:ln w="76200" cap="rnd" cmpd="tri">
            <a:solidFill>
              <a:schemeClr val="bg1"/>
            </a:solidFill>
          </a:ln>
          <a:effectLst>
            <a:outerShdw blurRad="215900" dist="63500" dir="3720000" sx="102000" sy="102000" algn="tl" rotWithShape="0">
              <a:prstClr val="black">
                <a:alpha val="52000"/>
              </a:prstClr>
            </a:outerShdw>
          </a:effectLst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DPI 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Math Contact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Information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1">
              <a:alpha val="77000"/>
            </a:schemeClr>
          </a:solidFill>
          <a:ln w="76200" cap="rnd" cmpd="tri">
            <a:solidFill>
              <a:schemeClr val="bg1"/>
            </a:solidFill>
          </a:ln>
          <a:effectLst>
            <a:outerShdw blurRad="215900" dist="152400" dir="3720000" sx="102000" sy="102000" algn="tl" rotWithShape="0">
              <a:prstClr val="black">
                <a:alpha val="52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US" dirty="0" smtClean="0"/>
              <a:t>High School </a:t>
            </a:r>
            <a:r>
              <a:rPr lang="en-US" dirty="0" smtClean="0"/>
              <a:t>Math: </a:t>
            </a:r>
            <a:r>
              <a:rPr lang="en-US" dirty="0" err="1" smtClean="0"/>
              <a:t>Johannah</a:t>
            </a:r>
            <a:r>
              <a:rPr lang="en-US" dirty="0" smtClean="0"/>
              <a:t> </a:t>
            </a:r>
            <a:r>
              <a:rPr lang="en-US" dirty="0" err="1" smtClean="0"/>
              <a:t>Maynor</a:t>
            </a:r>
            <a:r>
              <a:rPr lang="en-US" dirty="0" smtClean="0"/>
              <a:t> at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u="sng" dirty="0" smtClean="0">
                <a:hlinkClick r:id="rId3"/>
              </a:rPr>
              <a:t>johannah.maynor@dpi.state.nc.gov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 </a:t>
            </a:r>
          </a:p>
          <a:p>
            <a:r>
              <a:rPr lang="en-US" dirty="0" smtClean="0"/>
              <a:t>Middle School </a:t>
            </a:r>
            <a:r>
              <a:rPr lang="en-US" dirty="0" smtClean="0"/>
              <a:t>Math: Robin </a:t>
            </a:r>
            <a:r>
              <a:rPr lang="en-US" dirty="0" smtClean="0"/>
              <a:t>Barbour at </a:t>
            </a:r>
            <a:r>
              <a:rPr lang="en-US" u="sng" dirty="0" smtClean="0">
                <a:hlinkClick r:id="rId4"/>
              </a:rPr>
              <a:t>robin.barbour@dpi.state.nc.gov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Elementary School </a:t>
            </a:r>
            <a:r>
              <a:rPr lang="en-US" dirty="0" smtClean="0"/>
              <a:t>Math: Kitty </a:t>
            </a:r>
            <a:r>
              <a:rPr lang="en-US" dirty="0" smtClean="0"/>
              <a:t>Rutherford at </a:t>
            </a:r>
            <a:r>
              <a:rPr lang="en-US" u="sng" dirty="0" smtClean="0">
                <a:hlinkClick r:id="rId5"/>
              </a:rPr>
              <a:t>kitty.rutherford@dpi.state.nc.gov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j043308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8725" y="0"/>
            <a:ext cx="916145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4724400"/>
            <a:ext cx="7772400" cy="1981200"/>
          </a:xfrm>
          <a:solidFill>
            <a:schemeClr val="accent1">
              <a:alpha val="77000"/>
            </a:schemeClr>
          </a:solidFill>
          <a:ln w="76200" cap="rnd" cmpd="tri">
            <a:solidFill>
              <a:schemeClr val="bg1"/>
            </a:solidFill>
          </a:ln>
          <a:effectLst>
            <a:outerShdw blurRad="50800" dist="152400" dir="3720000" sx="102000" sy="102000" algn="tl" rotWithShape="0">
              <a:prstClr val="black">
                <a:alpha val="49000"/>
              </a:prstClr>
            </a:outerShdw>
          </a:effectLst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Upcoming Unpacking Session 4 Dates:</a:t>
            </a:r>
            <a:b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7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Richlands</a:t>
            </a:r>
            <a:r>
              <a:rPr lang="en-US" sz="27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Area: February 23</a:t>
            </a:r>
            <a:br>
              <a:rPr lang="en-US" sz="27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7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Jacksonville Area: March 1</a:t>
            </a:r>
            <a:br>
              <a:rPr lang="en-US" sz="27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7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Southwest Area: March 8</a:t>
            </a:r>
            <a:br>
              <a:rPr lang="en-US" sz="27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7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Swansboro Area: March 15</a:t>
            </a:r>
            <a:endParaRPr lang="en-US" sz="27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09600" y="304800"/>
            <a:ext cx="7772400" cy="1470025"/>
          </a:xfrm>
          <a:prstGeom prst="rect">
            <a:avLst/>
          </a:prstGeom>
          <a:solidFill>
            <a:schemeClr val="accent1">
              <a:alpha val="77000"/>
            </a:schemeClr>
          </a:solidFill>
          <a:ln w="76200" cap="rnd" cmpd="tri">
            <a:solidFill>
              <a:schemeClr val="bg1"/>
            </a:solidFill>
          </a:ln>
          <a:effectLst>
            <a:outerShdw blurRad="50800" dist="152400" dir="3720000" sx="102000" sy="102000" algn="tl" rotWithShape="0">
              <a:prstClr val="black">
                <a:alpha val="49000"/>
              </a:prstClr>
            </a:outerShdw>
          </a:effectLst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Questions and Comments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j043308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8725" y="0"/>
            <a:ext cx="916145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alpha val="77000"/>
            </a:schemeClr>
          </a:solidFill>
          <a:ln w="76200" cap="rnd" cmpd="tri">
            <a:solidFill>
              <a:schemeClr val="bg1"/>
            </a:solidFill>
          </a:ln>
          <a:effectLst>
            <a:outerShdw blurRad="215900" dist="63500" dir="3720000" sx="102000" sy="102000" algn="tl" rotWithShape="0">
              <a:prstClr val="black">
                <a:alpha val="52000"/>
              </a:prstClr>
            </a:outerShdw>
          </a:effectLst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Session 3 Agenda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  <a:solidFill>
            <a:schemeClr val="accent1">
              <a:alpha val="77000"/>
            </a:schemeClr>
          </a:solidFill>
          <a:ln w="76200" cap="rnd" cmpd="tri">
            <a:solidFill>
              <a:schemeClr val="bg1"/>
            </a:solidFill>
          </a:ln>
          <a:effectLst>
            <a:outerShdw blurRad="215900" dist="152400" dir="3720000" sx="102000" sy="102000" algn="tl" rotWithShape="0">
              <a:prstClr val="black">
                <a:alpha val="52000"/>
              </a:prstClr>
            </a:outerShdw>
          </a:effectLst>
        </p:spPr>
        <p:txBody>
          <a:bodyPr/>
          <a:lstStyle/>
          <a:p>
            <a:pPr>
              <a:buClr>
                <a:schemeClr val="bg1"/>
              </a:buClr>
              <a:buBlip>
                <a:blip r:embed="rId3"/>
              </a:buBlip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Updates (10-15 minutes)</a:t>
            </a:r>
          </a:p>
          <a:p>
            <a:pPr lvl="1">
              <a:buClr>
                <a:schemeClr val="bg1"/>
              </a:buClr>
              <a:buBlip>
                <a:blip r:embed="rId3"/>
              </a:buBlip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Between Session Work</a:t>
            </a:r>
          </a:p>
          <a:p>
            <a:pPr lvl="1">
              <a:buClr>
                <a:schemeClr val="bg1"/>
              </a:buClr>
              <a:buBlip>
                <a:blip r:embed="rId3"/>
              </a:buBlip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Assessment Updates</a:t>
            </a:r>
          </a:p>
          <a:p>
            <a:pPr>
              <a:buClr>
                <a:schemeClr val="bg1"/>
              </a:buClr>
              <a:buBlip>
                <a:blip r:embed="rId3"/>
              </a:buBlip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Working Session (45-60 minutes)</a:t>
            </a:r>
          </a:p>
          <a:p>
            <a:pPr lvl="1">
              <a:buClr>
                <a:schemeClr val="bg1"/>
              </a:buClr>
              <a:buBlip>
                <a:blip r:embed="rId3"/>
              </a:buBlip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Unpacking your standards</a:t>
            </a:r>
          </a:p>
          <a:p>
            <a:pPr>
              <a:buClr>
                <a:schemeClr val="bg1"/>
              </a:buClr>
              <a:buBlip>
                <a:blip r:embed="rId3"/>
              </a:buBlip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Sharing and Reflection (10 minutes)</a:t>
            </a:r>
          </a:p>
          <a:p>
            <a:pPr>
              <a:buClr>
                <a:schemeClr val="bg1"/>
              </a:buClr>
              <a:buBlip>
                <a:blip r:embed="rId3"/>
              </a:buBlip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Between Session Work (5 minutes)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j043308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8725" y="0"/>
            <a:ext cx="916145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alpha val="77000"/>
            </a:schemeClr>
          </a:solidFill>
          <a:ln w="76200" cap="rnd" cmpd="tri">
            <a:solidFill>
              <a:schemeClr val="bg1"/>
            </a:solidFill>
          </a:ln>
          <a:effectLst>
            <a:outerShdw blurRad="215900" dist="63500" dir="3720000" sx="102000" sy="102000" algn="tl" rotWithShape="0">
              <a:prstClr val="black">
                <a:alpha val="52000"/>
              </a:prstClr>
            </a:outerShdw>
          </a:effectLst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Between Session Work Sharing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  <a:solidFill>
            <a:schemeClr val="accent1">
              <a:alpha val="77000"/>
            </a:schemeClr>
          </a:solidFill>
          <a:ln w="76200" cap="rnd" cmpd="tri">
            <a:solidFill>
              <a:schemeClr val="bg1"/>
            </a:solidFill>
          </a:ln>
          <a:effectLst>
            <a:outerShdw blurRad="215900" dist="152400" dir="3720000" sx="102000" sy="102000" algn="tl" rotWithShape="0">
              <a:prstClr val="black">
                <a:alpha val="52000"/>
              </a:prstClr>
            </a:outerShdw>
          </a:effectLst>
        </p:spPr>
        <p:txBody>
          <a:bodyPr>
            <a:normAutofit lnSpcReduction="10000"/>
          </a:bodyPr>
          <a:lstStyle/>
          <a:p>
            <a:pPr>
              <a:buClr>
                <a:schemeClr val="bg1"/>
              </a:buClr>
              <a:buBlip>
                <a:blip r:embed="rId3"/>
              </a:buBlip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did your training go at your school (if you have done any training yet)?</a:t>
            </a:r>
          </a:p>
          <a:p>
            <a:pPr>
              <a:buClr>
                <a:schemeClr val="bg1"/>
              </a:buClr>
              <a:buBlip>
                <a:blip r:embed="rId3"/>
              </a:buBlip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have you learned since our last time together?</a:t>
            </a:r>
          </a:p>
          <a:p>
            <a:pPr>
              <a:buClr>
                <a:schemeClr val="bg1"/>
              </a:buClr>
              <a:buBlip>
                <a:blip r:embed="rId3"/>
              </a:buBlip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questions have come up since our last time together?</a:t>
            </a:r>
          </a:p>
          <a:p>
            <a:pPr>
              <a:buClr>
                <a:schemeClr val="bg1"/>
              </a:buClr>
              <a:buBlip>
                <a:blip r:embed="rId3"/>
              </a:buBlip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is your comfort level with:</a:t>
            </a:r>
          </a:p>
          <a:p>
            <a:pPr lvl="1">
              <a:buClr>
                <a:schemeClr val="bg1"/>
              </a:buClr>
              <a:buBlip>
                <a:blip r:embed="rId3"/>
              </a:buBlip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Common Core Standards</a:t>
            </a:r>
          </a:p>
          <a:p>
            <a:pPr lvl="1">
              <a:buClr>
                <a:schemeClr val="bg1"/>
              </a:buClr>
              <a:buBlip>
                <a:blip r:embed="rId3"/>
              </a:buBlip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Unpacking Documents</a:t>
            </a:r>
          </a:p>
          <a:p>
            <a:pPr lvl="1">
              <a:buClr>
                <a:schemeClr val="bg1"/>
              </a:buClr>
              <a:buBlip>
                <a:blip r:embed="rId3"/>
              </a:buBlip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Crosswalk Documents</a:t>
            </a:r>
          </a:p>
          <a:p>
            <a:pPr lvl="1">
              <a:buClr>
                <a:schemeClr val="bg1"/>
              </a:buClr>
              <a:buBlip>
                <a:blip r:embed="rId3"/>
              </a:buBlip>
            </a:pP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j043308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8725" y="0"/>
            <a:ext cx="916145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alpha val="77000"/>
            </a:schemeClr>
          </a:solidFill>
          <a:ln w="76200" cap="rnd" cmpd="tri">
            <a:solidFill>
              <a:schemeClr val="bg1"/>
            </a:solidFill>
          </a:ln>
          <a:effectLst>
            <a:outerShdw blurRad="215900" dist="63500" dir="3720000" sx="102000" sy="102000" algn="tl" rotWithShape="0">
              <a:prstClr val="black">
                <a:alpha val="52000"/>
              </a:prstClr>
            </a:outerShdw>
          </a:effectLst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Core Standards 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  <a:solidFill>
            <a:schemeClr val="accent1">
              <a:alpha val="77000"/>
            </a:schemeClr>
          </a:solidFill>
          <a:ln w="76200" cap="rnd" cmpd="tri">
            <a:solidFill>
              <a:schemeClr val="bg1"/>
            </a:solidFill>
          </a:ln>
          <a:effectLst>
            <a:outerShdw blurRad="215900" dist="152400" dir="3720000" sx="102000" sy="102000" algn="tl" rotWithShape="0">
              <a:prstClr val="black">
                <a:alpha val="52000"/>
              </a:prstClr>
            </a:outerShdw>
          </a:effectLst>
        </p:spPr>
        <p:txBody>
          <a:bodyPr>
            <a:normAutofit fontScale="92500" lnSpcReduction="10000"/>
          </a:bodyPr>
          <a:lstStyle/>
          <a:p>
            <a:pPr>
              <a:buClr>
                <a:schemeClr val="bg1"/>
              </a:buClr>
              <a:buBlip>
                <a:blip r:embed="rId3"/>
              </a:buBlip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4"/>
              </a:rPr>
              <a:t>Key Points in Math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(Common Core: About the Standards)</a:t>
            </a:r>
            <a:endParaRPr lang="en-US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Clr>
                <a:schemeClr val="bg1"/>
              </a:buClr>
              <a:buBlip>
                <a:blip r:embed="rId3"/>
              </a:buBlip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Saving ACRE and DPI Wiki as a Favorite</a:t>
            </a:r>
          </a:p>
          <a:p>
            <a:pPr lvl="1">
              <a:buClr>
                <a:schemeClr val="bg1"/>
              </a:buClr>
              <a:buBlip>
                <a:blip r:embed="rId3"/>
              </a:buBlip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Visit regularly (set a day or two each week)</a:t>
            </a:r>
          </a:p>
          <a:p>
            <a:pPr>
              <a:buClr>
                <a:schemeClr val="bg1"/>
              </a:buClr>
              <a:buBlip>
                <a:blip r:embed="rId3"/>
              </a:buBlip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Graphic Organizers (ELA, Math, Content)</a:t>
            </a:r>
          </a:p>
          <a:p>
            <a:pPr lvl="1">
              <a:buClr>
                <a:schemeClr val="bg1"/>
              </a:buClr>
              <a:buBlip>
                <a:blip r:embed="rId3"/>
              </a:buBlip>
            </a:pPr>
            <a:r>
              <a:rPr lang="en-US" sz="1700" dirty="0" smtClean="0">
                <a:hlinkClick r:id="rId5"/>
              </a:rPr>
              <a:t>http://www.ncpublicschools.org/acre/standards/common-core-tools/#exemplar</a:t>
            </a:r>
            <a:r>
              <a:rPr lang="en-US" sz="1700" dirty="0" smtClean="0"/>
              <a:t> </a:t>
            </a:r>
            <a:r>
              <a:rPr lang="en-US" dirty="0" smtClean="0"/>
              <a:t>(Common Core)</a:t>
            </a:r>
          </a:p>
          <a:p>
            <a:pPr lvl="1">
              <a:buClr>
                <a:schemeClr val="bg1"/>
              </a:buClr>
              <a:buBlip>
                <a:blip r:embed="rId3"/>
              </a:buBlip>
            </a:pPr>
            <a:r>
              <a:rPr lang="en-US" sz="1700" dirty="0" smtClean="0">
                <a:hlinkClick r:id="rId6"/>
              </a:rPr>
              <a:t>http://www.ncpublicschools.org/acre/standards/support-tools/</a:t>
            </a:r>
            <a:r>
              <a:rPr lang="en-US" sz="1700" dirty="0" smtClean="0"/>
              <a:t> </a:t>
            </a:r>
            <a:br>
              <a:rPr lang="en-US" sz="1700" dirty="0" smtClean="0"/>
            </a:br>
            <a:r>
              <a:rPr lang="en-US" dirty="0" smtClean="0"/>
              <a:t>(Essential Standards)</a:t>
            </a:r>
            <a:endParaRPr lang="en-US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Clr>
                <a:schemeClr val="bg1"/>
              </a:buClr>
              <a:buBlip>
                <a:blip r:embed="rId3"/>
              </a:buBlip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Are you comfortable getting to your standards and resources?</a:t>
            </a:r>
          </a:p>
          <a:p>
            <a:pPr lvl="1">
              <a:buClr>
                <a:schemeClr val="bg1"/>
              </a:buClr>
              <a:buBlip>
                <a:blip r:embed="rId3"/>
              </a:buBlip>
            </a:pPr>
            <a:r>
              <a:rPr lang="en-US" dirty="0" smtClean="0">
                <a:hlinkClick r:id="rId7"/>
              </a:rPr>
              <a:t>http://www.ncpublicschools.org/acre/standards/</a:t>
            </a:r>
            <a:endParaRPr lang="en-US" dirty="0" smtClean="0"/>
          </a:p>
          <a:p>
            <a:pPr>
              <a:buClr>
                <a:schemeClr val="bg1"/>
              </a:buClr>
              <a:buNone/>
            </a:pP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j043308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8725" y="0"/>
            <a:ext cx="916145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alpha val="77000"/>
            </a:schemeClr>
          </a:solidFill>
          <a:ln w="76200" cap="rnd" cmpd="tri">
            <a:solidFill>
              <a:schemeClr val="bg1"/>
            </a:solidFill>
          </a:ln>
          <a:effectLst>
            <a:outerShdw blurRad="215900" dist="63500" dir="3720000" sx="102000" sy="102000" algn="tl" rotWithShape="0">
              <a:prstClr val="black">
                <a:alpha val="52000"/>
              </a:prstClr>
            </a:outerShdw>
          </a:effectLst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Extended Content Standards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  <a:solidFill>
            <a:schemeClr val="accent1">
              <a:alpha val="77000"/>
            </a:schemeClr>
          </a:solidFill>
          <a:ln w="76200" cap="rnd" cmpd="tri">
            <a:solidFill>
              <a:schemeClr val="bg1"/>
            </a:solidFill>
          </a:ln>
          <a:effectLst>
            <a:outerShdw blurRad="215900" dist="152400" dir="3720000" sx="102000" sy="102000" algn="tl" rotWithShape="0">
              <a:prstClr val="black">
                <a:alpha val="52000"/>
              </a:prstClr>
            </a:outerShdw>
          </a:effectLst>
        </p:spPr>
        <p:txBody>
          <a:bodyPr/>
          <a:lstStyle/>
          <a:p>
            <a:pPr>
              <a:buClr>
                <a:schemeClr val="bg1"/>
              </a:buClr>
              <a:buBlip>
                <a:blip r:embed="rId4"/>
              </a:buBlip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our students with Exceptional Needs</a:t>
            </a:r>
          </a:p>
          <a:p>
            <a:pPr lvl="1">
              <a:buClr>
                <a:schemeClr val="bg1"/>
              </a:buClr>
              <a:buBlip>
                <a:blip r:embed="rId4"/>
              </a:buBlip>
            </a:pPr>
            <a:r>
              <a:rPr lang="en-US" sz="2000" dirty="0" smtClean="0">
                <a:hlinkClick r:id="rId5"/>
              </a:rPr>
              <a:t>http://www.ncpublicschools.org/acre/standards/extended/</a:t>
            </a:r>
            <a:endParaRPr lang="en-US" sz="2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Clr>
                <a:schemeClr val="bg1"/>
              </a:buClr>
              <a:buBlip>
                <a:blip r:embed="rId4"/>
              </a:buBlip>
            </a:pP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j043308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8725" y="0"/>
            <a:ext cx="916145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alpha val="77000"/>
            </a:schemeClr>
          </a:solidFill>
          <a:ln w="76200" cap="rnd" cmpd="tri">
            <a:solidFill>
              <a:schemeClr val="bg1"/>
            </a:solidFill>
          </a:ln>
          <a:effectLst>
            <a:outerShdw blurRad="215900" dist="63500" dir="3720000" sx="102000" sy="102000" algn="tl" rotWithShape="0">
              <a:prstClr val="black">
                <a:alpha val="52000"/>
              </a:prstClr>
            </a:outerShdw>
          </a:effectLst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Assessment Update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  <a:solidFill>
            <a:schemeClr val="accent1">
              <a:alpha val="77000"/>
            </a:schemeClr>
          </a:solidFill>
          <a:ln w="76200" cap="rnd" cmpd="tri">
            <a:solidFill>
              <a:schemeClr val="bg1"/>
            </a:solidFill>
          </a:ln>
          <a:effectLst>
            <a:outerShdw blurRad="215900" dist="152400" dir="3720000" sx="102000" sy="102000" algn="tl" rotWithShape="0">
              <a:prstClr val="black">
                <a:alpha val="52000"/>
              </a:prstClr>
            </a:outerShdw>
          </a:effectLst>
        </p:spPr>
        <p:txBody>
          <a:bodyPr>
            <a:normAutofit/>
          </a:bodyPr>
          <a:lstStyle/>
          <a:p>
            <a:pPr>
              <a:buClr>
                <a:schemeClr val="bg1"/>
              </a:buClr>
              <a:buBlip>
                <a:blip r:embed="rId4"/>
              </a:buBlip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Assessment</a:t>
            </a:r>
          </a:p>
          <a:p>
            <a:pPr lvl="1">
              <a:buClr>
                <a:schemeClr val="bg1"/>
              </a:buClr>
              <a:buBlip>
                <a:blip r:embed="rId4"/>
              </a:buBlip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Unique elements for each area</a:t>
            </a:r>
          </a:p>
          <a:p>
            <a:pPr lvl="1">
              <a:buClr>
                <a:schemeClr val="bg1"/>
              </a:buClr>
              <a:buBlip>
                <a:blip r:embed="rId4"/>
              </a:buBlip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is tested when</a:t>
            </a:r>
          </a:p>
          <a:p>
            <a:pPr lvl="2">
              <a:buClr>
                <a:schemeClr val="bg1"/>
              </a:buClr>
              <a:buBlip>
                <a:blip r:embed="rId4"/>
              </a:buBlip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High School Sequencing </a:t>
            </a:r>
            <a:r>
              <a:rPr lang="en-US" sz="2000" dirty="0" smtClean="0">
                <a:hlinkClick r:id="rId5"/>
              </a:rPr>
              <a:t>http://www.ncpublicschools.org/acre/standards/hs-sequencing/</a:t>
            </a:r>
            <a:endParaRPr lang="en-US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>
              <a:buClr>
                <a:schemeClr val="bg1"/>
              </a:buClr>
              <a:buBlip>
                <a:blip r:embed="rId4"/>
              </a:buBlip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Smarter Balanced Educational Consortium </a:t>
            </a:r>
            <a:r>
              <a:rPr lang="en-US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Exs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b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6"/>
              </a:rPr>
              <a:t>http://www.k12.wa.us/SMARTER/ContentSpecs/MathContentSpecifications.pdf</a:t>
            </a:r>
            <a:r>
              <a:rPr lang="en-US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</a:p>
          <a:p>
            <a:pPr lvl="1">
              <a:buClr>
                <a:schemeClr val="bg1"/>
              </a:buClr>
              <a:buBlip>
                <a:blip r:embed="rId4"/>
              </a:buBlip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Online Testing Information: </a:t>
            </a:r>
            <a:r>
              <a:rPr lang="en-US" sz="2000" dirty="0" smtClean="0">
                <a:hlinkClick r:id="rId7"/>
              </a:rPr>
              <a:t>http://www.ncpublicschools.org/acre/assessment/online/</a:t>
            </a:r>
            <a:endParaRPr lang="en-US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>
              <a:buClr>
                <a:schemeClr val="bg1"/>
              </a:buClr>
              <a:buBlip>
                <a:blip r:embed="rId4"/>
              </a:buBlip>
            </a:pPr>
            <a:r>
              <a:rPr lang="en-US" dirty="0" smtClean="0">
                <a:solidFill>
                  <a:schemeClr val="bg1"/>
                </a:solidFill>
              </a:rPr>
              <a:t>Direct link for Questions: </a:t>
            </a:r>
            <a:r>
              <a:rPr lang="en-US" dirty="0" smtClean="0">
                <a:solidFill>
                  <a:srgbClr val="000000"/>
                </a:solidFill>
                <a:hlinkClick r:id="rId8"/>
              </a:rPr>
              <a:t>newaccountabilityfeedback@dpi.nc.gov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endParaRPr lang="en-US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Clr>
                <a:schemeClr val="bg1"/>
              </a:buClr>
              <a:buNone/>
            </a:pPr>
            <a:endParaRPr lang="en-US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j043308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8725" y="0"/>
            <a:ext cx="916145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alpha val="77000"/>
            </a:schemeClr>
          </a:solidFill>
          <a:ln w="76200" cap="rnd" cmpd="tri">
            <a:solidFill>
              <a:schemeClr val="bg1"/>
            </a:solidFill>
          </a:ln>
          <a:effectLst>
            <a:outerShdw blurRad="215900" dist="63500" dir="3720000" sx="102000" sy="102000" algn="tl" rotWithShape="0">
              <a:prstClr val="black">
                <a:alpha val="52000"/>
              </a:prstClr>
            </a:outerShdw>
          </a:effectLst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Summative Assessment Calendar: </a:t>
            </a:r>
            <a:b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2012-2013 and Beyond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2011680"/>
          <a:ext cx="8229600" cy="3139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  <a:gridCol w="1371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Elementary</a:t>
                      </a:r>
                      <a:r>
                        <a:rPr lang="en-US" baseline="0" dirty="0" smtClean="0"/>
                        <a:t> and Middle Grades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Reading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Science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Social Studies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Other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Grade 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EOG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EOG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tx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Grade 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EOG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EOG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tx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Grade 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EOG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EOG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EOG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tx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Grade 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EOG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EOG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Grade 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EOG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EOG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Grade 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EOG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EOG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EOG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5334000"/>
            <a:ext cx="8229600" cy="1447800"/>
          </a:xfrm>
          <a:prstGeom prst="rect">
            <a:avLst/>
          </a:prstGeom>
          <a:solidFill>
            <a:schemeClr val="accent1">
              <a:alpha val="77000"/>
            </a:schemeClr>
          </a:solidFill>
          <a:ln w="76200" cap="rnd" cmpd="tri">
            <a:solidFill>
              <a:schemeClr val="bg1"/>
            </a:solidFill>
          </a:ln>
          <a:effectLst>
            <a:outerShdw blurRad="215900" dist="152400" dir="3720000" sx="102000" sy="102000" algn="tl" rotWithShape="0">
              <a:prstClr val="black">
                <a:alpha val="52000"/>
              </a:prstClr>
            </a:outerShdw>
          </a:effectLst>
        </p:spPr>
        <p:txBody>
          <a:bodyPr vert="horz" lIns="91440" tIns="45720" rIns="91440" bIns="45720" rtlCol="0">
            <a:normAutofit fontScale="62500" lnSpcReduction="20000"/>
          </a:bodyPr>
          <a:lstStyle/>
          <a:p>
            <a:pPr marL="342900" indent="-342900">
              <a:spcBef>
                <a:spcPct val="20000"/>
              </a:spcBef>
              <a:buClr>
                <a:schemeClr val="bg1"/>
              </a:buClr>
              <a:buFont typeface="Arial" pitchFamily="34" charset="0"/>
              <a:buBlip>
                <a:blip r:embed="rId4"/>
              </a:buBlip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The 2012-2014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Summative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EOG Assessments will be developed by NC</a:t>
            </a:r>
          </a:p>
          <a:p>
            <a:pPr marL="342900" indent="-342900">
              <a:spcBef>
                <a:spcPct val="20000"/>
              </a:spcBef>
              <a:buClr>
                <a:schemeClr val="bg1"/>
              </a:buClr>
              <a:buFont typeface="Arial" pitchFamily="34" charset="0"/>
              <a:buBlip>
                <a:blip r:embed="rId4"/>
              </a:buBlip>
            </a:pP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2014-2015 Summative Assessment for Reading and Math will be developed by the </a:t>
            </a: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5"/>
              </a:rPr>
              <a:t>Smarter Balanced Educational Consortium</a:t>
            </a:r>
            <a:endParaRPr lang="en-US" sz="3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chemeClr val="bg1"/>
              </a:buClr>
              <a:buFont typeface="Arial" pitchFamily="34" charset="0"/>
              <a:buBlip>
                <a:blip r:embed="rId4"/>
              </a:buBlip>
            </a:pP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Summative Assessments for Science  (Grades 5 &amp;8 and Biology will be developed by NC)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j043308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8725" y="0"/>
            <a:ext cx="916145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alpha val="77000"/>
            </a:schemeClr>
          </a:solidFill>
          <a:ln w="76200" cap="rnd" cmpd="tri">
            <a:solidFill>
              <a:schemeClr val="bg1"/>
            </a:solidFill>
          </a:ln>
          <a:effectLst>
            <a:outerShdw blurRad="215900" dist="63500" dir="3720000" sx="102000" sy="102000" algn="tl" rotWithShape="0">
              <a:prstClr val="black">
                <a:alpha val="52000"/>
              </a:prstClr>
            </a:outerShdw>
          </a:effectLst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Summative Assessment Calendar: </a:t>
            </a:r>
            <a:b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2012-2013 and Beyond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429000"/>
          </a:xfrm>
          <a:solidFill>
            <a:schemeClr val="accent1">
              <a:alpha val="77000"/>
            </a:schemeClr>
          </a:solidFill>
          <a:ln w="76200" cap="rnd" cmpd="tri">
            <a:solidFill>
              <a:schemeClr val="bg1"/>
            </a:solidFill>
          </a:ln>
          <a:effectLst>
            <a:outerShdw blurRad="215900" dist="152400" dir="3720000" sx="102000" sy="102000" algn="tl" rotWithShape="0">
              <a:prstClr val="black">
                <a:alpha val="52000"/>
              </a:prstClr>
            </a:outerShdw>
          </a:effectLst>
        </p:spPr>
        <p:txBody>
          <a:bodyPr>
            <a:normAutofit fontScale="92500" lnSpcReduction="10000"/>
          </a:bodyPr>
          <a:lstStyle/>
          <a:p>
            <a:pPr>
              <a:buClr>
                <a:schemeClr val="bg1"/>
              </a:buClr>
              <a:buBlip>
                <a:blip r:embed="rId4"/>
              </a:buBlip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High School Summative Assessments</a:t>
            </a:r>
          </a:p>
          <a:p>
            <a:pPr lvl="1">
              <a:buClr>
                <a:schemeClr val="bg1"/>
              </a:buClr>
              <a:buBlip>
                <a:blip r:embed="rId4"/>
              </a:buBlip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Algebra I (based on Math I Standards)</a:t>
            </a:r>
          </a:p>
          <a:p>
            <a:pPr lvl="1">
              <a:buClr>
                <a:schemeClr val="bg1"/>
              </a:buClr>
              <a:buBlip>
                <a:blip r:embed="rId4"/>
              </a:buBlip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Biology EOC</a:t>
            </a:r>
          </a:p>
          <a:p>
            <a:pPr lvl="1">
              <a:buClr>
                <a:schemeClr val="bg1"/>
              </a:buClr>
              <a:buBlip>
                <a:blip r:embed="rId4"/>
              </a:buBlip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English II EOC</a:t>
            </a:r>
          </a:p>
          <a:p>
            <a:pPr lvl="1">
              <a:buClr>
                <a:schemeClr val="bg1"/>
              </a:buClr>
              <a:buBlip>
                <a:blip r:embed="rId4"/>
              </a:buBlip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  <a:r>
              <a:rPr lang="en-US" baseline="30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Graders will take the PLAN</a:t>
            </a:r>
          </a:p>
          <a:p>
            <a:pPr lvl="1">
              <a:buClr>
                <a:schemeClr val="bg1"/>
              </a:buClr>
              <a:buBlip>
                <a:blip r:embed="rId4"/>
              </a:buBlip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</a:t>
            </a:r>
            <a:r>
              <a:rPr lang="en-US" baseline="30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Graders take the ACT</a:t>
            </a:r>
          </a:p>
          <a:p>
            <a:pPr lvl="2"/>
            <a:r>
              <a:rPr lang="en-US" dirty="0" smtClean="0">
                <a:solidFill>
                  <a:schemeClr val="bg1"/>
                </a:solidFill>
              </a:rPr>
              <a:t>The English 10 Writing Test is now gone because there is a writing component on the ACT</a:t>
            </a:r>
            <a:endParaRPr lang="en-US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>
              <a:buClr>
                <a:schemeClr val="bg1"/>
              </a:buClr>
              <a:buBlip>
                <a:blip r:embed="rId4"/>
              </a:buBlip>
            </a:pPr>
            <a:endParaRPr lang="en-US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>
              <a:buClr>
                <a:schemeClr val="bg1"/>
              </a:buClr>
              <a:buBlip>
                <a:blip r:embed="rId4"/>
              </a:buBlip>
            </a:pPr>
            <a:endParaRPr lang="en-US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5181600"/>
            <a:ext cx="8229600" cy="1447800"/>
          </a:xfrm>
          <a:prstGeom prst="rect">
            <a:avLst/>
          </a:prstGeom>
          <a:solidFill>
            <a:schemeClr val="accent1">
              <a:alpha val="77000"/>
            </a:schemeClr>
          </a:solidFill>
          <a:ln w="76200" cap="rnd" cmpd="tri">
            <a:solidFill>
              <a:schemeClr val="bg1"/>
            </a:solidFill>
          </a:ln>
          <a:effectLst>
            <a:outerShdw blurRad="215900" dist="152400" dir="3720000" sx="102000" sy="102000" algn="tl" rotWithShape="0">
              <a:prstClr val="black">
                <a:alpha val="52000"/>
              </a:prstClr>
            </a:outerShdw>
          </a:effectLst>
        </p:spPr>
        <p:txBody>
          <a:bodyPr vert="horz" lIns="91440" tIns="45720" rIns="91440" bIns="45720" rtlCol="0">
            <a:normAutofit fontScale="62500" lnSpcReduction="20000"/>
          </a:bodyPr>
          <a:lstStyle/>
          <a:p>
            <a:pPr marL="342900" indent="-342900">
              <a:spcBef>
                <a:spcPct val="20000"/>
              </a:spcBef>
              <a:buClr>
                <a:schemeClr val="bg1"/>
              </a:buClr>
              <a:buFont typeface="Arial" pitchFamily="34" charset="0"/>
              <a:buBlip>
                <a:blip r:embed="rId4"/>
              </a:buBlip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The 2012-2014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Summative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EOG Assessments will be developed by NC</a:t>
            </a:r>
          </a:p>
          <a:p>
            <a:pPr marL="342900" indent="-342900">
              <a:spcBef>
                <a:spcPct val="20000"/>
              </a:spcBef>
              <a:buClr>
                <a:schemeClr val="bg1"/>
              </a:buClr>
              <a:buFont typeface="Arial" pitchFamily="34" charset="0"/>
              <a:buBlip>
                <a:blip r:embed="rId4"/>
              </a:buBlip>
            </a:pP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2014-2015 Summative Assessment for Reading and Math will be developed by the </a:t>
            </a: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5"/>
              </a:rPr>
              <a:t>Smarter Balanced Educational Consortium</a:t>
            </a:r>
            <a:endParaRPr lang="en-US" sz="3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chemeClr val="bg1"/>
              </a:buClr>
              <a:buFont typeface="Arial" pitchFamily="34" charset="0"/>
              <a:buBlip>
                <a:blip r:embed="rId4"/>
              </a:buBlip>
            </a:pP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Summative Assessments for Science  (Grades 5 &amp;8 and Biology will be developed by NC)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P030002107(2)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5100810D-3F61-4515-B3D6-D151BE00764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TP030002107(2)</Template>
  <TotalTime>1823</TotalTime>
  <Words>998</Words>
  <Application>Microsoft Office PowerPoint</Application>
  <PresentationFormat>On-screen Show (4:3)</PresentationFormat>
  <Paragraphs>181</Paragraphs>
  <Slides>22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TP030002107(2)</vt:lpstr>
      <vt:lpstr>Unpacking the Math Standards Session 3 Dwayne Snowden &amp; Michael Elder</vt:lpstr>
      <vt:lpstr>Unpacking Timeline</vt:lpstr>
      <vt:lpstr>Session 3 Agenda</vt:lpstr>
      <vt:lpstr>Between Session Work Sharing</vt:lpstr>
      <vt:lpstr>Core Standards </vt:lpstr>
      <vt:lpstr>Extended Content Standards</vt:lpstr>
      <vt:lpstr>Assessment Update</vt:lpstr>
      <vt:lpstr>Summative Assessment Calendar:  2012-2013 and Beyond</vt:lpstr>
      <vt:lpstr>Summative Assessment Calendar:  2012-2013 and Beyond</vt:lpstr>
      <vt:lpstr>High School Accountability Model</vt:lpstr>
      <vt:lpstr>Math Updates</vt:lpstr>
      <vt:lpstr>Unpacking the Math Standards</vt:lpstr>
      <vt:lpstr>5th Grade Example Courtesy of CFE and ME</vt:lpstr>
      <vt:lpstr>Unpacking the Math Standards</vt:lpstr>
      <vt:lpstr>Moving Forward (Rhetorical) </vt:lpstr>
      <vt:lpstr>Between Session Activity</vt:lpstr>
      <vt:lpstr>Between Session Activity:  NC Education</vt:lpstr>
      <vt:lpstr>Between Session Activity</vt:lpstr>
      <vt:lpstr>DPI Information</vt:lpstr>
      <vt:lpstr>DPI Math Listserv Sign Up</vt:lpstr>
      <vt:lpstr>DPI Math Contact Information</vt:lpstr>
      <vt:lpstr>Upcoming Unpacking Session 4 Dates: Richlands Area: February 23 Jacksonville Area: March 1 Southwest Area: March 8 Swansboro Area: March 15</vt:lpstr>
    </vt:vector>
  </TitlesOfParts>
  <Company>Onslow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Unpacking the Standards Session 3</dc:title>
  <dc:subject/>
  <dc:creator>Michael Elder</dc:creator>
  <cp:keywords/>
  <dc:description/>
  <cp:lastModifiedBy>Michael Elder</cp:lastModifiedBy>
  <cp:revision>128</cp:revision>
  <dcterms:created xsi:type="dcterms:W3CDTF">2011-11-18T14:00:16Z</dcterms:created>
  <dcterms:modified xsi:type="dcterms:W3CDTF">2012-01-06T21:47:45Z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TC300021079990</vt:lpwstr>
  </property>
</Properties>
</file>